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3" r:id="rId3"/>
  </p:sldIdLst>
  <p:sldSz cx="7559675" cy="104394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B5D5F"/>
    <a:srgbClr val="F8F8F8"/>
    <a:srgbClr val="EB3B4B"/>
    <a:srgbClr val="B4B4B4"/>
    <a:srgbClr val="B2B2B2"/>
    <a:srgbClr val="B6B5B5"/>
    <a:srgbClr val="B1B1B1"/>
    <a:srgbClr val="BAB9B9"/>
    <a:srgbClr val="74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3" autoAdjust="0"/>
    <p:restoredTop sz="94660"/>
  </p:normalViewPr>
  <p:slideViewPr>
    <p:cSldViewPr snapToGrid="0">
      <p:cViewPr varScale="1">
        <p:scale>
          <a:sx n="72" d="100"/>
          <a:sy n="72" d="100"/>
        </p:scale>
        <p:origin x="27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6198FF9-914B-45A1-83CA-A39DD28DD6C5}" type="datetimeFigureOut">
              <a:rPr lang="fr-FR" smtClean="0"/>
              <a:t>13/01/2022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189440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198FF9-914B-45A1-83CA-A39DD28DD6C5}" type="datetimeFigureOut">
              <a:rPr lang="fr-FR" smtClean="0"/>
              <a:t>13/01/2022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32154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198FF9-914B-45A1-83CA-A39DD28DD6C5}" type="datetimeFigureOut">
              <a:rPr lang="fr-FR" smtClean="0"/>
              <a:t>13/01/2022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420257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198FF9-914B-45A1-83CA-A39DD28DD6C5}" type="datetimeFigureOut">
              <a:rPr lang="fr-FR" smtClean="0"/>
              <a:t>13/01/2022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393838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6198FF9-914B-45A1-83CA-A39DD28DD6C5}" type="datetimeFigureOut">
              <a:rPr lang="fr-FR" smtClean="0"/>
              <a:t>13/01/2022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194913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6198FF9-914B-45A1-83CA-A39DD28DD6C5}" type="datetimeFigureOut">
              <a:rPr lang="fr-FR" smtClean="0"/>
              <a:t>13/01/2022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417806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813281"/>
            <a:ext cx="3198096" cy="56087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813281"/>
            <a:ext cx="3213847" cy="56087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6198FF9-914B-45A1-83CA-A39DD28DD6C5}" type="datetimeFigureOut">
              <a:rPr lang="fr-FR" smtClean="0"/>
              <a:t>13/01/2022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242082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6198FF9-914B-45A1-83CA-A39DD28DD6C5}" type="datetimeFigureOut">
              <a:rPr lang="fr-FR" smtClean="0"/>
              <a:t>13/01/2022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21231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98FF9-914B-45A1-83CA-A39DD28DD6C5}" type="datetimeFigureOut">
              <a:rPr lang="fr-FR" smtClean="0"/>
              <a:t>13/01/2022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139600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198FF9-914B-45A1-83CA-A39DD28DD6C5}" type="datetimeFigureOut">
              <a:rPr lang="fr-FR" smtClean="0"/>
              <a:t>13/01/2022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253018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198FF9-914B-45A1-83CA-A39DD28DD6C5}" type="datetimeFigureOut">
              <a:rPr lang="fr-FR" smtClean="0"/>
              <a:t>13/01/2022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E13CB7-BE2C-463B-84DD-CDD216FB88D9}" type="slidenum">
              <a:rPr lang="fr-FR" smtClean="0"/>
              <a:t>‹N°›</a:t>
            </a:fld>
            <a:endParaRPr lang="fr-FR"/>
          </a:p>
        </p:txBody>
      </p:sp>
    </p:spTree>
    <p:extLst>
      <p:ext uri="{BB962C8B-B14F-4D97-AF65-F5344CB8AC3E}">
        <p14:creationId xmlns:p14="http://schemas.microsoft.com/office/powerpoint/2010/main" val="82424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26198FF9-914B-45A1-83CA-A39DD28DD6C5}" type="datetimeFigureOut">
              <a:rPr lang="fr-FR" smtClean="0"/>
              <a:t>13/01/2022</a:t>
            </a:fld>
            <a:endParaRPr lang="fr-FR"/>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45E13CB7-BE2C-463B-84DD-CDD216FB88D9}" type="slidenum">
              <a:rPr lang="fr-FR" smtClean="0"/>
              <a:t>‹N°›</a:t>
            </a:fld>
            <a:endParaRPr lang="fr-FR"/>
          </a:p>
        </p:txBody>
      </p:sp>
    </p:spTree>
    <p:extLst>
      <p:ext uri="{BB962C8B-B14F-4D97-AF65-F5344CB8AC3E}">
        <p14:creationId xmlns:p14="http://schemas.microsoft.com/office/powerpoint/2010/main" val="171034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offeassocies.com"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joffeassocies.com"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 de texte 2">
            <a:extLst>
              <a:ext uri="{FF2B5EF4-FFF2-40B4-BE49-F238E27FC236}">
                <a16:creationId xmlns:a16="http://schemas.microsoft.com/office/drawing/2014/main" id="{C39576AA-F4F0-458C-AA94-3CC26E19B964}"/>
              </a:ext>
            </a:extLst>
          </p:cNvPr>
          <p:cNvSpPr txBox="1">
            <a:spLocks noChangeArrowheads="1"/>
          </p:cNvSpPr>
          <p:nvPr/>
        </p:nvSpPr>
        <p:spPr bwMode="auto">
          <a:xfrm>
            <a:off x="5703" y="10806"/>
            <a:ext cx="7562850" cy="10431774"/>
          </a:xfrm>
          <a:prstGeom prst="rect">
            <a:avLst/>
          </a:prstGeom>
          <a:solidFill>
            <a:srgbClr val="E4E4E4"/>
          </a:solidFill>
          <a:ln w="9525">
            <a:noFill/>
            <a:miter lim="800000"/>
            <a:headEnd/>
            <a:tailEnd/>
          </a:ln>
        </p:spPr>
        <p:txBody>
          <a:bodyPr rot="0" vert="horz" wrap="square" lIns="91440" tIns="45720" rIns="91440" bIns="45720" anchor="ctr" anchorCtr="0">
            <a:noAutofit/>
          </a:bodyPr>
          <a:lstStyle/>
          <a:p>
            <a:pPr marR="143510" algn="just">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 17" descr="Une image contenant oiseau, table&#10;&#10;Description générée automatiquement">
            <a:extLst>
              <a:ext uri="{FF2B5EF4-FFF2-40B4-BE49-F238E27FC236}">
                <a16:creationId xmlns:a16="http://schemas.microsoft.com/office/drawing/2014/main" id="{A4874DA8-173D-4824-8D26-3353E4301EC3}"/>
              </a:ext>
            </a:extLst>
          </p:cNvPr>
          <p:cNvPicPr>
            <a:picLocks noChangeAspect="1"/>
          </p:cNvPicPr>
          <p:nvPr/>
        </p:nvPicPr>
        <p:blipFill rotWithShape="1">
          <a:blip r:embed="rId2">
            <a:extLst>
              <a:ext uri="{28A0092B-C50C-407E-A947-70E740481C1C}">
                <a14:useLocalDpi xmlns:a14="http://schemas.microsoft.com/office/drawing/2010/main" val="0"/>
              </a:ext>
            </a:extLst>
          </a:blip>
          <a:srcRect b="6672"/>
          <a:stretch/>
        </p:blipFill>
        <p:spPr>
          <a:xfrm>
            <a:off x="0" y="1380635"/>
            <a:ext cx="5590517" cy="9097953"/>
          </a:xfrm>
          <a:prstGeom prst="rect">
            <a:avLst/>
          </a:prstGeom>
        </p:spPr>
      </p:pic>
      <p:sp>
        <p:nvSpPr>
          <p:cNvPr id="36" name="Zone de texte 2">
            <a:extLst>
              <a:ext uri="{FF2B5EF4-FFF2-40B4-BE49-F238E27FC236}">
                <a16:creationId xmlns:a16="http://schemas.microsoft.com/office/drawing/2014/main" id="{9A55977B-0353-4F21-A079-B72572ABE99C}"/>
              </a:ext>
            </a:extLst>
          </p:cNvPr>
          <p:cNvSpPr txBox="1">
            <a:spLocks noChangeArrowheads="1"/>
          </p:cNvSpPr>
          <p:nvPr/>
        </p:nvSpPr>
        <p:spPr bwMode="auto">
          <a:xfrm>
            <a:off x="118867" y="2461909"/>
            <a:ext cx="5275525" cy="6501487"/>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1800"/>
              </a:spcAft>
            </a:pPr>
            <a:r>
              <a:rPr lang="fr-FR" sz="1100" dirty="0">
                <a:solidFill>
                  <a:schemeClr val="tx1">
                    <a:lumMod val="50000"/>
                    <a:lumOff val="50000"/>
                  </a:schemeClr>
                </a:solidFill>
                <a:ea typeface="Yu Mincho" panose="02020400000000000000" pitchFamily="18" charset="-128"/>
              </a:rPr>
              <a:t>Publiée au Journal Officiel du 16 décembre 2021, l’Ordonnance n°2021-1658 du 15 décembre 2021 a récemment fait évoluer le régime applicable aux auteurs de logiciels ou inventeurs non-salariés. </a:t>
            </a:r>
            <a:endParaRPr lang="fr-FR" sz="1100" dirty="0">
              <a:solidFill>
                <a:schemeClr val="tx1">
                  <a:lumMod val="50000"/>
                  <a:lumOff val="50000"/>
                </a:schemeClr>
              </a:solidFill>
              <a:highlight>
                <a:srgbClr val="FFFFFF"/>
              </a:highlight>
              <a:ea typeface="Yu Mincho" panose="02020400000000000000" pitchFamily="18" charset="-128"/>
            </a:endParaRPr>
          </a:p>
          <a:p>
            <a:pPr algn="just">
              <a:lnSpc>
                <a:spcPct val="107000"/>
              </a:lnSpc>
              <a:spcAft>
                <a:spcPts val="1800"/>
              </a:spcAft>
            </a:pPr>
            <a:r>
              <a:rPr lang="fr-FR" sz="1100" dirty="0">
                <a:solidFill>
                  <a:schemeClr val="tx1">
                    <a:lumMod val="50000"/>
                    <a:lumOff val="50000"/>
                  </a:schemeClr>
                </a:solidFill>
                <a:highlight>
                  <a:srgbClr val="FFFFFF"/>
                </a:highlight>
                <a:ea typeface="Yu Mincho" panose="02020400000000000000" pitchFamily="18" charset="-128"/>
              </a:rPr>
              <a:t>Pour rappel, il est de principe qu’une œuvre de l’esprit appartienne à son auteur et qu’une invention appartienne à son inventeur. </a:t>
            </a:r>
            <a:r>
              <a:rPr lang="fr-FR" sz="1100" dirty="0">
                <a:solidFill>
                  <a:schemeClr val="tx1">
                    <a:lumMod val="50000"/>
                    <a:lumOff val="50000"/>
                  </a:schemeClr>
                </a:solidFill>
                <a:ea typeface="Yu Mincho" panose="02020400000000000000" pitchFamily="18" charset="-128"/>
              </a:rPr>
              <a:t>Par exception, lorsqu’un logiciel est réalisé par un salarié (ou un </a:t>
            </a:r>
            <a:r>
              <a:rPr lang="fr-FR" sz="1100" dirty="0">
                <a:solidFill>
                  <a:schemeClr val="tx1">
                    <a:lumMod val="50000"/>
                    <a:lumOff val="50000"/>
                  </a:schemeClr>
                </a:solidFill>
                <a:highlight>
                  <a:srgbClr val="FFFFFF"/>
                </a:highlight>
                <a:ea typeface="Yu Mincho" panose="02020400000000000000" pitchFamily="18" charset="-128"/>
              </a:rPr>
              <a:t>agent public) dans </a:t>
            </a:r>
            <a:r>
              <a:rPr lang="fr-FR" sz="1100" dirty="0">
                <a:solidFill>
                  <a:schemeClr val="tx1">
                    <a:lumMod val="50000"/>
                    <a:lumOff val="50000"/>
                  </a:schemeClr>
                </a:solidFill>
                <a:ea typeface="Yu Mincho" panose="02020400000000000000" pitchFamily="18" charset="-128"/>
              </a:rPr>
              <a:t>l’exercice de ses fonctions ou d’après les instructions de  son employeur, les droits de propriété intellectuelle y afférents sont dévolus automatiquement à son employeur. Sous certaines conditions, il en est de même pour les inventions. Or, jusqu’à présent, les non-salariés, tels que les stagiaires ou les doctorants étrangers, n’étaient pas concernés par ces deux exceptions. Face à cette confusion juridique et afin de sécuriser les droits des employeurs, il leur était fortement recommandé de conclure avec leur non-salariés des contrats de cession de droits.</a:t>
            </a:r>
          </a:p>
          <a:p>
            <a:pPr algn="just">
              <a:lnSpc>
                <a:spcPct val="107000"/>
              </a:lnSpc>
              <a:spcAft>
                <a:spcPts val="1800"/>
              </a:spcAft>
            </a:pPr>
            <a:r>
              <a:rPr lang="fr-FR" sz="1100" dirty="0">
                <a:solidFill>
                  <a:schemeClr val="tx1">
                    <a:lumMod val="50000"/>
                    <a:lumOff val="50000"/>
                  </a:schemeClr>
                </a:solidFill>
                <a:ea typeface="Yu Mincho" panose="02020400000000000000" pitchFamily="18" charset="-128"/>
              </a:rPr>
              <a:t>Bien qu’elle soit limitée aux logiciels (nouvel article L.113-9-1 du Code de la propriété intellectuelle) et aux inventions brevetables (nouvel article L.611-7-1 du CPI), cette Ordonnance met désormais en place un cadre légal permettant la dévolution automatique des droits de propriété intellectuelle pour les non-salariés aligné sur le régime applicable aux salariés et aux agents publics. </a:t>
            </a:r>
          </a:p>
          <a:p>
            <a:pPr algn="just">
              <a:lnSpc>
                <a:spcPct val="107000"/>
              </a:lnSpc>
              <a:spcAft>
                <a:spcPts val="1800"/>
              </a:spcAft>
            </a:pPr>
            <a:r>
              <a:rPr lang="fr-FR" sz="1100" dirty="0">
                <a:solidFill>
                  <a:schemeClr val="tx1">
                    <a:lumMod val="50000"/>
                    <a:lumOff val="50000"/>
                  </a:schemeClr>
                </a:solidFill>
                <a:ea typeface="Yu Mincho" panose="02020400000000000000" pitchFamily="18" charset="-128"/>
              </a:rPr>
              <a:t>Différentes conditions sont nécessaires pour que ce nouveau régime soit applicable. </a:t>
            </a:r>
            <a:r>
              <a:rPr lang="fr-FR" sz="1100" b="1" dirty="0">
                <a:solidFill>
                  <a:schemeClr val="tx1">
                    <a:lumMod val="50000"/>
                    <a:lumOff val="50000"/>
                  </a:schemeClr>
                </a:solidFill>
                <a:ea typeface="Yu Mincho" panose="02020400000000000000" pitchFamily="18" charset="-128"/>
              </a:rPr>
              <a:t>S’agissant des logiciels</a:t>
            </a:r>
            <a:r>
              <a:rPr lang="fr-FR" sz="1100" dirty="0">
                <a:solidFill>
                  <a:schemeClr val="tx1">
                    <a:lumMod val="50000"/>
                    <a:lumOff val="50000"/>
                  </a:schemeClr>
                </a:solidFill>
                <a:ea typeface="Yu Mincho" panose="02020400000000000000" pitchFamily="18" charset="-128"/>
              </a:rPr>
              <a:t>, l’auteur, personne physique, doit être accueilli dans le cadre d’une convention et être placé sous l’autorité d’un responsable de l’entreprise. De plus, le logiciel doit être créé dans le cadre de sa mission ou d’après les instructions de l’entreprise. </a:t>
            </a:r>
          </a:p>
          <a:p>
            <a:pPr algn="just">
              <a:lnSpc>
                <a:spcPct val="107000"/>
              </a:lnSpc>
              <a:spcAft>
                <a:spcPts val="1800"/>
              </a:spcAft>
            </a:pPr>
            <a:r>
              <a:rPr lang="fr-FR" sz="1100" b="1" dirty="0">
                <a:solidFill>
                  <a:schemeClr val="tx1">
                    <a:lumMod val="50000"/>
                    <a:lumOff val="50000"/>
                  </a:schemeClr>
                </a:solidFill>
                <a:ea typeface="Yu Mincho" panose="02020400000000000000" pitchFamily="18" charset="-128"/>
              </a:rPr>
              <a:t>En ce qui concerne les inventions</a:t>
            </a:r>
            <a:r>
              <a:rPr lang="fr-FR" sz="1100" dirty="0">
                <a:solidFill>
                  <a:schemeClr val="tx1">
                    <a:lumMod val="50000"/>
                    <a:lumOff val="50000"/>
                  </a:schemeClr>
                </a:solidFill>
                <a:ea typeface="Yu Mincho" panose="02020400000000000000" pitchFamily="18" charset="-128"/>
              </a:rPr>
              <a:t>, l’inventeur personne physique doit être accueilli dans le cadre d’une convention au sein d’une personne morale de droit privé ou de droit public réalisant de la recherche. L’invention doit avoir été réalisée dans le cadre d’une mission inventive ou d’études et de recherches explicitement confiées. Une contrepartie financière doit être versée (contrairement aux auteurs de logiciels). À cet égard, un décret en Conseil d’Etat viendra préciser prochainement les conditions d’application de ces dispositions. </a:t>
            </a:r>
          </a:p>
          <a:p>
            <a:pPr algn="just">
              <a:lnSpc>
                <a:spcPct val="107000"/>
              </a:lnSpc>
              <a:spcAft>
                <a:spcPts val="1800"/>
              </a:spcAft>
            </a:pPr>
            <a:r>
              <a:rPr lang="fr-FR" sz="1100" dirty="0">
                <a:solidFill>
                  <a:schemeClr val="tx1">
                    <a:lumMod val="50000"/>
                    <a:lumOff val="50000"/>
                  </a:schemeClr>
                </a:solidFill>
                <a:ea typeface="Yu Mincho" panose="02020400000000000000" pitchFamily="18" charset="-128"/>
              </a:rPr>
              <a:t>En l’absence de dispositions transitoires, ce nouveau régime est applicable aux logiciels et inventions postérieures à l’entrée en vigueur de l’Ordonnance. </a:t>
            </a:r>
          </a:p>
          <a:p>
            <a:pPr algn="just">
              <a:lnSpc>
                <a:spcPct val="107000"/>
              </a:lnSpc>
              <a:spcAft>
                <a:spcPts val="1800"/>
              </a:spcAft>
            </a:pPr>
            <a:endParaRPr lang="fr-FR" sz="1100" dirty="0">
              <a:solidFill>
                <a:schemeClr val="tx1">
                  <a:lumMod val="50000"/>
                  <a:lumOff val="50000"/>
                </a:schemeClr>
              </a:solidFill>
              <a:ea typeface="Yu Mincho" panose="02020400000000000000" pitchFamily="18" charset="-128"/>
            </a:endParaRPr>
          </a:p>
          <a:p>
            <a:pPr algn="just">
              <a:lnSpc>
                <a:spcPct val="107000"/>
              </a:lnSpc>
              <a:spcAft>
                <a:spcPts val="1800"/>
              </a:spcAft>
            </a:pPr>
            <a:endParaRPr lang="fr-FR" sz="1100" dirty="0">
              <a:solidFill>
                <a:schemeClr val="tx1">
                  <a:lumMod val="50000"/>
                  <a:lumOff val="50000"/>
                </a:schemeClr>
              </a:solidFill>
              <a:ea typeface="Yu Mincho" panose="02020400000000000000" pitchFamily="18" charset="-128"/>
            </a:endParaRPr>
          </a:p>
          <a:p>
            <a:pPr algn="just">
              <a:lnSpc>
                <a:spcPct val="107000"/>
              </a:lnSpc>
              <a:spcAft>
                <a:spcPts val="1800"/>
              </a:spcAft>
            </a:pPr>
            <a:endParaRPr lang="fr-FR" sz="1100" dirty="0">
              <a:solidFill>
                <a:schemeClr val="tx1">
                  <a:lumMod val="50000"/>
                  <a:lumOff val="50000"/>
                </a:schemeClr>
              </a:solidFill>
              <a:ea typeface="Yu Mincho" panose="02020400000000000000" pitchFamily="18" charset="-128"/>
            </a:endParaRPr>
          </a:p>
          <a:p>
            <a:pPr algn="just">
              <a:lnSpc>
                <a:spcPct val="107000"/>
              </a:lnSpc>
              <a:spcAft>
                <a:spcPts val="1800"/>
              </a:spcAft>
            </a:pPr>
            <a:endParaRPr lang="fr-FR" sz="1100" dirty="0">
              <a:solidFill>
                <a:schemeClr val="tx1">
                  <a:lumMod val="50000"/>
                  <a:lumOff val="50000"/>
                </a:schemeClr>
              </a:solidFill>
              <a:ea typeface="Yu Mincho" panose="02020400000000000000" pitchFamily="18" charset="-128"/>
            </a:endParaRPr>
          </a:p>
          <a:p>
            <a:pPr algn="just">
              <a:lnSpc>
                <a:spcPct val="107000"/>
              </a:lnSpc>
              <a:spcAft>
                <a:spcPts val="1800"/>
              </a:spcAft>
            </a:pPr>
            <a:endParaRPr lang="fr-FR" sz="1100" dirty="0">
              <a:solidFill>
                <a:schemeClr val="tx1">
                  <a:lumMod val="50000"/>
                  <a:lumOff val="50000"/>
                </a:schemeClr>
              </a:solidFill>
              <a:ea typeface="Yu Mincho" panose="02020400000000000000" pitchFamily="18" charset="-128"/>
            </a:endParaRPr>
          </a:p>
          <a:p>
            <a:pPr algn="just">
              <a:lnSpc>
                <a:spcPct val="107000"/>
              </a:lnSpc>
              <a:spcAft>
                <a:spcPts val="1800"/>
              </a:spcAft>
            </a:pPr>
            <a:endParaRPr lang="fr-FR" sz="1100" dirty="0">
              <a:solidFill>
                <a:schemeClr val="tx1">
                  <a:lumMod val="50000"/>
                  <a:lumOff val="50000"/>
                </a:schemeClr>
              </a:solidFill>
              <a:ea typeface="Yu Mincho" panose="02020400000000000000" pitchFamily="18" charset="-128"/>
            </a:endParaRPr>
          </a:p>
          <a:p>
            <a:pPr algn="just">
              <a:lnSpc>
                <a:spcPct val="107000"/>
              </a:lnSpc>
              <a:spcAft>
                <a:spcPts val="1800"/>
              </a:spcAft>
            </a:pPr>
            <a:endParaRPr lang="fr-FR" sz="1100" dirty="0">
              <a:solidFill>
                <a:schemeClr val="tx1">
                  <a:lumMod val="50000"/>
                  <a:lumOff val="50000"/>
                </a:schemeClr>
              </a:solidFill>
              <a:ea typeface="Yu Mincho" panose="02020400000000000000" pitchFamily="18" charset="-128"/>
            </a:endParaRPr>
          </a:p>
          <a:p>
            <a:pPr algn="just">
              <a:lnSpc>
                <a:spcPct val="107000"/>
              </a:lnSpc>
              <a:spcAft>
                <a:spcPts val="1800"/>
              </a:spcAft>
            </a:pPr>
            <a:r>
              <a:rPr lang="fr-FR" sz="1100" dirty="0">
                <a:solidFill>
                  <a:schemeClr val="tx1">
                    <a:lumMod val="50000"/>
                    <a:lumOff val="50000"/>
                  </a:schemeClr>
                </a:solidFill>
                <a:ea typeface="Yu Mincho" panose="02020400000000000000" pitchFamily="18" charset="-128"/>
              </a:rPr>
              <a:t> </a:t>
            </a:r>
          </a:p>
          <a:p>
            <a:pPr algn="just">
              <a:lnSpc>
                <a:spcPct val="115000"/>
              </a:lnSpc>
              <a:spcAft>
                <a:spcPts val="1800"/>
              </a:spcAft>
            </a:pPr>
            <a:endParaRPr lang="fr-FR" sz="1100" dirty="0">
              <a:ea typeface="Yu Mincho" panose="02020400000000000000" pitchFamily="18" charset="-128"/>
            </a:endParaRPr>
          </a:p>
        </p:txBody>
      </p:sp>
      <p:sp>
        <p:nvSpPr>
          <p:cNvPr id="38" name="Rectangle 37">
            <a:extLst>
              <a:ext uri="{FF2B5EF4-FFF2-40B4-BE49-F238E27FC236}">
                <a16:creationId xmlns:a16="http://schemas.microsoft.com/office/drawing/2014/main" id="{80767F1D-0CD3-4B25-9946-C65287342176}"/>
              </a:ext>
            </a:extLst>
          </p:cNvPr>
          <p:cNvSpPr/>
          <p:nvPr/>
        </p:nvSpPr>
        <p:spPr>
          <a:xfrm rot="10800000">
            <a:off x="169864" y="9654165"/>
            <a:ext cx="5302447" cy="47429"/>
          </a:xfrm>
          <a:prstGeom prst="rect">
            <a:avLst/>
          </a:prstGeom>
          <a:solidFill>
            <a:sysClr val="windowText" lastClr="000000"/>
          </a:solidFill>
          <a:ln w="25400" cap="flat" cmpd="sng" algn="ctr">
            <a:noFill/>
            <a:prstDash val="solid"/>
          </a:ln>
          <a:effectLst/>
        </p:spPr>
        <p:txBody>
          <a:bodyPr rtlCol="0" anchor="ctr"/>
          <a:lstStyle/>
          <a:p>
            <a:endParaRPr lang="fr-FR"/>
          </a:p>
        </p:txBody>
      </p:sp>
      <p:sp>
        <p:nvSpPr>
          <p:cNvPr id="40" name="Zone de texte 2">
            <a:extLst>
              <a:ext uri="{FF2B5EF4-FFF2-40B4-BE49-F238E27FC236}">
                <a16:creationId xmlns:a16="http://schemas.microsoft.com/office/drawing/2014/main" id="{1B6F1D89-89DA-4E80-9D65-D6928C1B622A}"/>
              </a:ext>
            </a:extLst>
          </p:cNvPr>
          <p:cNvSpPr txBox="1">
            <a:spLocks noChangeArrowheads="1"/>
          </p:cNvSpPr>
          <p:nvPr/>
        </p:nvSpPr>
        <p:spPr bwMode="auto">
          <a:xfrm>
            <a:off x="246062" y="9772166"/>
            <a:ext cx="5131363" cy="547848"/>
          </a:xfrm>
          <a:prstGeom prst="rect">
            <a:avLst/>
          </a:prstGeom>
          <a:noFill/>
          <a:ln w="9525">
            <a:noFill/>
            <a:miter lim="800000"/>
            <a:headEnd/>
            <a:tailEnd/>
          </a:ln>
        </p:spPr>
        <p:txBody>
          <a:bodyPr rot="0" vert="horz" wrap="square" lIns="91440" tIns="45720" rIns="91440" bIns="45720" anchor="t" anchorCtr="0">
            <a:noAutofit/>
          </a:bodyPr>
          <a:lstStyle/>
          <a:p>
            <a:pPr marR="20320">
              <a:lnSpc>
                <a:spcPct val="107000"/>
              </a:lnSpc>
              <a:spcAft>
                <a:spcPts val="0"/>
              </a:spcAft>
              <a:tabLst>
                <a:tab pos="6570980" algn="r"/>
              </a:tabLst>
            </a:pPr>
            <a:r>
              <a:rPr lang="fr-FR" sz="900" b="1" dirty="0">
                <a:solidFill>
                  <a:schemeClr val="tx1">
                    <a:lumMod val="50000"/>
                    <a:lumOff val="50000"/>
                  </a:schemeClr>
                </a:solidFill>
                <a:effectLst/>
                <a:ea typeface="Calibri" panose="020F0502020204030204" pitchFamily="34" charset="0"/>
                <a:cs typeface="Times New Roman" panose="02020603050405020304" pitchFamily="18" charset="0"/>
              </a:rPr>
              <a:t>Société d’Avocats 	Barreau de Paris</a:t>
            </a:r>
            <a:endParaRPr lang="fr-FR" sz="1400" dirty="0">
              <a:solidFill>
                <a:schemeClr val="tx1">
                  <a:lumMod val="50000"/>
                  <a:lumOff val="50000"/>
                </a:schemeClr>
              </a:solidFill>
              <a:effectLst/>
              <a:ea typeface="Calibri" panose="020F0502020204030204" pitchFamily="34" charset="0"/>
              <a:cs typeface="Times New Roman" panose="02020603050405020304" pitchFamily="18" charset="0"/>
            </a:endParaRPr>
          </a:p>
          <a:p>
            <a:pPr marR="20320">
              <a:lnSpc>
                <a:spcPct val="107000"/>
              </a:lnSpc>
              <a:spcAft>
                <a:spcPts val="0"/>
              </a:spcAft>
              <a:tabLst>
                <a:tab pos="3330575" algn="l"/>
                <a:tab pos="6570980" algn="r"/>
              </a:tabLst>
            </a:pPr>
            <a:r>
              <a:rPr lang="fr-FR" sz="900" dirty="0">
                <a:solidFill>
                  <a:schemeClr val="tx1">
                    <a:lumMod val="50000"/>
                    <a:lumOff val="50000"/>
                  </a:schemeClr>
                </a:solidFill>
                <a:effectLst/>
                <a:ea typeface="Calibri" panose="020F0502020204030204" pitchFamily="34" charset="0"/>
                <a:cs typeface="Times New Roman" panose="02020603050405020304" pitchFamily="18" charset="0"/>
              </a:rPr>
              <a:t>5, rue de l’</a:t>
            </a:r>
            <a:r>
              <a:rPr lang="fr-FR" sz="900" dirty="0" err="1">
                <a:solidFill>
                  <a:schemeClr val="tx1">
                    <a:lumMod val="50000"/>
                    <a:lumOff val="50000"/>
                  </a:schemeClr>
                </a:solidFill>
                <a:effectLst/>
                <a:ea typeface="Calibri" panose="020F0502020204030204" pitchFamily="34" charset="0"/>
                <a:cs typeface="Times New Roman" panose="02020603050405020304" pitchFamily="18" charset="0"/>
              </a:rPr>
              <a:t>Alboni</a:t>
            </a:r>
            <a:r>
              <a:rPr lang="fr-FR" sz="900" dirty="0">
                <a:solidFill>
                  <a:schemeClr val="tx1">
                    <a:lumMod val="50000"/>
                    <a:lumOff val="50000"/>
                  </a:schemeClr>
                </a:solidFill>
                <a:effectLst/>
                <a:ea typeface="Calibri" panose="020F0502020204030204" pitchFamily="34" charset="0"/>
                <a:cs typeface="Times New Roman" panose="02020603050405020304" pitchFamily="18" charset="0"/>
              </a:rPr>
              <a:t> - 75016 Paris 		</a:t>
            </a:r>
            <a:r>
              <a:rPr lang="fr-FR" sz="900" b="1" dirty="0">
                <a:solidFill>
                  <a:schemeClr val="tx1">
                    <a:lumMod val="50000"/>
                    <a:lumOff val="50000"/>
                  </a:schemeClr>
                </a:solidFill>
                <a:effectLst/>
                <a:ea typeface="Calibri" panose="020F0502020204030204" pitchFamily="34" charset="0"/>
                <a:cs typeface="Times New Roman" panose="02020603050405020304" pitchFamily="18" charset="0"/>
              </a:rPr>
              <a:t>T</a:t>
            </a:r>
            <a:r>
              <a:rPr lang="fr-FR" sz="900" dirty="0">
                <a:solidFill>
                  <a:schemeClr val="tx1">
                    <a:lumMod val="50000"/>
                    <a:lumOff val="50000"/>
                  </a:schemeClr>
                </a:solidFill>
                <a:effectLst/>
                <a:ea typeface="Calibri" panose="020F0502020204030204" pitchFamily="34" charset="0"/>
                <a:cs typeface="Times New Roman" panose="02020603050405020304" pitchFamily="18" charset="0"/>
              </a:rPr>
              <a:t> 01 43 18 20 30</a:t>
            </a:r>
            <a:endParaRPr lang="fr-FR" sz="1400" dirty="0">
              <a:solidFill>
                <a:schemeClr val="tx1">
                  <a:lumMod val="50000"/>
                  <a:lumOff val="50000"/>
                </a:schemeClr>
              </a:solidFill>
              <a:effectLst/>
              <a:ea typeface="Calibri" panose="020F0502020204030204" pitchFamily="34" charset="0"/>
              <a:cs typeface="Times New Roman" panose="02020603050405020304" pitchFamily="18" charset="0"/>
            </a:endParaRPr>
          </a:p>
          <a:p>
            <a:pPr marR="20320">
              <a:lnSpc>
                <a:spcPct val="107000"/>
              </a:lnSpc>
              <a:spcAft>
                <a:spcPts val="0"/>
              </a:spcAft>
              <a:tabLst>
                <a:tab pos="3330575" algn="l"/>
                <a:tab pos="6570980" algn="r"/>
              </a:tabLst>
            </a:pPr>
            <a:r>
              <a:rPr lang="fr-FR" sz="900" dirty="0">
                <a:solidFill>
                  <a:schemeClr val="tx1">
                    <a:lumMod val="50000"/>
                    <a:lumOff val="50000"/>
                  </a:schemeClr>
                </a:solidFill>
                <a:effectLst/>
                <a:ea typeface="Calibri" panose="020F0502020204030204" pitchFamily="34" charset="0"/>
                <a:cs typeface="Times New Roman" panose="02020603050405020304" pitchFamily="18" charset="0"/>
              </a:rPr>
              <a:t>RCS Paris 410 490 932 - Palais L108</a:t>
            </a:r>
            <a:r>
              <a:rPr lang="fr-FR" sz="900" dirty="0">
                <a:effectLst/>
                <a:ea typeface="Calibri" panose="020F0502020204030204" pitchFamily="34" charset="0"/>
                <a:cs typeface="Times New Roman" panose="02020603050405020304" pitchFamily="18" charset="0"/>
              </a:rPr>
              <a:t>		</a:t>
            </a:r>
            <a:r>
              <a:rPr lang="fr-FR" sz="900" u="sng" dirty="0">
                <a:solidFill>
                  <a:srgbClr val="0563C1"/>
                </a:solidFill>
                <a:effectLst/>
                <a:ea typeface="Calibri" panose="020F0502020204030204" pitchFamily="34" charset="0"/>
                <a:cs typeface="Times New Roman" panose="02020603050405020304" pitchFamily="18" charset="0"/>
                <a:hlinkClick r:id="rId3"/>
              </a:rPr>
              <a:t>www.joffeassocies.com</a:t>
            </a:r>
            <a:endParaRPr lang="fr-FR" sz="1400" dirty="0">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7743872F-0A7D-4922-ABF6-C8FB12B58B66}"/>
              </a:ext>
            </a:extLst>
          </p:cNvPr>
          <p:cNvSpPr/>
          <p:nvPr/>
        </p:nvSpPr>
        <p:spPr>
          <a:xfrm flipH="1" flipV="1">
            <a:off x="5586665" y="1740027"/>
            <a:ext cx="1969159" cy="1669799"/>
          </a:xfrm>
          <a:prstGeom prst="rect">
            <a:avLst/>
          </a:prstGeom>
          <a:gradFill>
            <a:gsLst>
              <a:gs pos="0">
                <a:srgbClr val="5B5D5F"/>
              </a:gs>
              <a:gs pos="100000">
                <a:srgbClr val="E4E4E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66B39D3B-65BA-4732-8554-CA4C1B20CD16}"/>
              </a:ext>
            </a:extLst>
          </p:cNvPr>
          <p:cNvSpPr/>
          <p:nvPr/>
        </p:nvSpPr>
        <p:spPr>
          <a:xfrm>
            <a:off x="2934200" y="8690945"/>
            <a:ext cx="3017181" cy="810612"/>
          </a:xfrm>
          <a:prstGeom prst="rect">
            <a:avLst/>
          </a:prstGeom>
          <a:noFill/>
          <a:ln>
            <a:no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Rectangle 20">
            <a:extLst>
              <a:ext uri="{FF2B5EF4-FFF2-40B4-BE49-F238E27FC236}">
                <a16:creationId xmlns:a16="http://schemas.microsoft.com/office/drawing/2014/main" id="{99EF0857-D48A-40E2-BD7E-ED9BA9793E18}"/>
              </a:ext>
            </a:extLst>
          </p:cNvPr>
          <p:cNvSpPr/>
          <p:nvPr/>
        </p:nvSpPr>
        <p:spPr>
          <a:xfrm>
            <a:off x="3086600" y="8843345"/>
            <a:ext cx="3017181" cy="810612"/>
          </a:xfrm>
          <a:prstGeom prst="rect">
            <a:avLst/>
          </a:prstGeom>
          <a:noFill/>
          <a:ln>
            <a:no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2" name="Rectangle 31">
            <a:extLst>
              <a:ext uri="{FF2B5EF4-FFF2-40B4-BE49-F238E27FC236}">
                <a16:creationId xmlns:a16="http://schemas.microsoft.com/office/drawing/2014/main" id="{060C6564-F99B-469F-AB38-6AA32E4E531E}"/>
              </a:ext>
            </a:extLst>
          </p:cNvPr>
          <p:cNvSpPr/>
          <p:nvPr/>
        </p:nvSpPr>
        <p:spPr>
          <a:xfrm rot="5400000">
            <a:off x="1833008" y="-1965218"/>
            <a:ext cx="1740928" cy="5669561"/>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 de texte 2">
            <a:extLst>
              <a:ext uri="{FF2B5EF4-FFF2-40B4-BE49-F238E27FC236}">
                <a16:creationId xmlns:a16="http://schemas.microsoft.com/office/drawing/2014/main" id="{10240361-F947-4ACC-A7E3-EA9DC5B37663}"/>
              </a:ext>
            </a:extLst>
          </p:cNvPr>
          <p:cNvSpPr txBox="1">
            <a:spLocks noChangeArrowheads="1"/>
          </p:cNvSpPr>
          <p:nvPr/>
        </p:nvSpPr>
        <p:spPr bwMode="auto">
          <a:xfrm>
            <a:off x="261224" y="101600"/>
            <a:ext cx="5116199" cy="1126524"/>
          </a:xfrm>
          <a:prstGeom prst="rect">
            <a:avLst/>
          </a:prstGeom>
          <a:noFill/>
          <a:ln w="9525">
            <a:noFill/>
            <a:miter lim="800000"/>
            <a:headEnd/>
            <a:tailEnd/>
          </a:ln>
        </p:spPr>
        <p:txBody>
          <a:bodyPr rot="0" vert="horz" wrap="square" lIns="91440" tIns="45720" rIns="91440" bIns="45720" anchor="ctr" anchorCtr="0">
            <a:noAutofit/>
          </a:bodyPr>
          <a:lstStyle/>
          <a:p>
            <a:pPr marR="143510" algn="just">
              <a:lnSpc>
                <a:spcPct val="107000"/>
              </a:lnSpc>
              <a:spcAft>
                <a:spcPts val="800"/>
              </a:spcAft>
            </a:pPr>
            <a:r>
              <a:rPr lang="fr-FR" sz="3200" dirty="0" err="1">
                <a:solidFill>
                  <a:schemeClr val="tx1">
                    <a:lumMod val="50000"/>
                    <a:lumOff val="50000"/>
                  </a:schemeClr>
                </a:solidFill>
                <a:ea typeface="Calibri" panose="020F0502020204030204" pitchFamily="34" charset="0"/>
                <a:cs typeface="Times New Roman" panose="02020603050405020304" pitchFamily="18" charset="0"/>
              </a:rPr>
              <a:t>J&amp;</a:t>
            </a:r>
            <a:r>
              <a:rPr lang="fr-FR" sz="3200" dirty="0" err="1">
                <a:solidFill>
                  <a:schemeClr val="tx1">
                    <a:lumMod val="50000"/>
                    <a:lumOff val="50000"/>
                  </a:schemeClr>
                </a:solidFill>
                <a:effectLst/>
                <a:ea typeface="Calibri" panose="020F0502020204030204" pitchFamily="34" charset="0"/>
                <a:cs typeface="Times New Roman" panose="02020603050405020304" pitchFamily="18" charset="0"/>
              </a:rPr>
              <a:t>Actualités</a:t>
            </a:r>
            <a:endParaRPr lang="fr-FR" sz="1050" dirty="0">
              <a:solidFill>
                <a:schemeClr val="tx1">
                  <a:lumMod val="50000"/>
                  <a:lumOff val="50000"/>
                </a:schemeClr>
              </a:solidFill>
              <a:effectLst/>
              <a:ea typeface="Calibri" panose="020F0502020204030204" pitchFamily="34" charset="0"/>
              <a:cs typeface="Times New Roman" panose="02020603050405020304" pitchFamily="18" charset="0"/>
            </a:endParaRPr>
          </a:p>
          <a:p>
            <a:pPr marR="143510" algn="just">
              <a:lnSpc>
                <a:spcPct val="107000"/>
              </a:lnSpc>
              <a:spcAft>
                <a:spcPts val="800"/>
              </a:spcAft>
            </a:pPr>
            <a:r>
              <a:rPr lang="fr-FR" sz="2400" dirty="0">
                <a:solidFill>
                  <a:schemeClr val="tx1">
                    <a:lumMod val="50000"/>
                    <a:lumOff val="50000"/>
                  </a:schemeClr>
                </a:solidFill>
                <a:cs typeface="Times New Roman" panose="02020603050405020304" pitchFamily="18" charset="0"/>
              </a:rPr>
              <a:t>Propriété Intellectuelle – Janvier 2022</a:t>
            </a:r>
          </a:p>
        </p:txBody>
      </p:sp>
      <p:sp>
        <p:nvSpPr>
          <p:cNvPr id="37" name="Zone de texte 2">
            <a:extLst>
              <a:ext uri="{FF2B5EF4-FFF2-40B4-BE49-F238E27FC236}">
                <a16:creationId xmlns:a16="http://schemas.microsoft.com/office/drawing/2014/main" id="{CE227EF2-679D-4BF0-976A-226BD135A707}"/>
              </a:ext>
            </a:extLst>
          </p:cNvPr>
          <p:cNvSpPr txBox="1">
            <a:spLocks noChangeArrowheads="1"/>
          </p:cNvSpPr>
          <p:nvPr/>
        </p:nvSpPr>
        <p:spPr bwMode="auto">
          <a:xfrm>
            <a:off x="76929" y="1653168"/>
            <a:ext cx="5359399" cy="552258"/>
          </a:xfrm>
          <a:prstGeom prst="rect">
            <a:avLst/>
          </a:prstGeom>
          <a:noFill/>
          <a:ln w="9525">
            <a:noFill/>
            <a:miter lim="800000"/>
            <a:headEnd/>
            <a:tailEnd/>
          </a:ln>
        </p:spPr>
        <p:txBody>
          <a:bodyPr rot="0" vert="horz" wrap="square" lIns="91440" tIns="45720" rIns="91440" bIns="45720" anchor="t" anchorCtr="0">
            <a:noAutofit/>
          </a:bodyPr>
          <a:lstStyle/>
          <a:p>
            <a:pPr algn="ctr">
              <a:spcBef>
                <a:spcPts val="600"/>
              </a:spcBef>
            </a:pPr>
            <a:r>
              <a:rPr lang="fr-FR" sz="1400" b="1" dirty="0">
                <a:solidFill>
                  <a:srgbClr val="EB3B4B"/>
                </a:solidFill>
                <a:latin typeface="Calibri" panose="020F0502020204030204" pitchFamily="34" charset="0"/>
                <a:cs typeface="Times New Roman" panose="02020603050405020304" pitchFamily="18" charset="0"/>
              </a:rPr>
              <a:t>Evolution de la dévolution automatique de certains droits de propriété intellectuelle pour les non salariés</a:t>
            </a:r>
          </a:p>
        </p:txBody>
      </p:sp>
      <p:sp>
        <p:nvSpPr>
          <p:cNvPr id="50" name="Ellipse 49">
            <a:extLst>
              <a:ext uri="{FF2B5EF4-FFF2-40B4-BE49-F238E27FC236}">
                <a16:creationId xmlns:a16="http://schemas.microsoft.com/office/drawing/2014/main" id="{857D2176-4114-4C87-B00F-00B6881B91EF}"/>
              </a:ext>
            </a:extLst>
          </p:cNvPr>
          <p:cNvSpPr/>
          <p:nvPr/>
        </p:nvSpPr>
        <p:spPr>
          <a:xfrm rot="10800000">
            <a:off x="2756631" y="9610935"/>
            <a:ext cx="128933" cy="143605"/>
          </a:xfrm>
          <a:prstGeom prst="ellipse">
            <a:avLst/>
          </a:prstGeom>
          <a:solidFill>
            <a:srgbClr val="EB3B4B"/>
          </a:solidFill>
          <a:ln w="25400" cap="flat" cmpd="sng" algn="ctr">
            <a:noFill/>
            <a:prstDash val="solid"/>
          </a:ln>
          <a:effectLst/>
        </p:spPr>
        <p:txBody>
          <a:bodyPr rtlCol="0" anchor="ctr"/>
          <a:lstStyle/>
          <a:p>
            <a:endParaRPr lang="fr-FR"/>
          </a:p>
        </p:txBody>
      </p:sp>
      <p:pic>
        <p:nvPicPr>
          <p:cNvPr id="7" name="Image 6">
            <a:extLst>
              <a:ext uri="{FF2B5EF4-FFF2-40B4-BE49-F238E27FC236}">
                <a16:creationId xmlns:a16="http://schemas.microsoft.com/office/drawing/2014/main" id="{50625F5A-7E43-4D74-A943-39D561DAD310}"/>
              </a:ext>
            </a:extLst>
          </p:cNvPr>
          <p:cNvPicPr>
            <a:picLocks noChangeAspect="1"/>
          </p:cNvPicPr>
          <p:nvPr/>
        </p:nvPicPr>
        <p:blipFill rotWithShape="1">
          <a:blip r:embed="rId4"/>
          <a:srcRect l="949" r="1810"/>
          <a:stretch/>
        </p:blipFill>
        <p:spPr>
          <a:xfrm>
            <a:off x="5525538" y="10806"/>
            <a:ext cx="2028434" cy="10439400"/>
          </a:xfrm>
          <a:prstGeom prst="rect">
            <a:avLst/>
          </a:prstGeom>
        </p:spPr>
      </p:pic>
      <p:pic>
        <p:nvPicPr>
          <p:cNvPr id="4" name="Image 3">
            <a:extLst>
              <a:ext uri="{FF2B5EF4-FFF2-40B4-BE49-F238E27FC236}">
                <a16:creationId xmlns:a16="http://schemas.microsoft.com/office/drawing/2014/main" id="{CA711B51-335E-409A-9535-9491BEDDF749}"/>
              </a:ext>
            </a:extLst>
          </p:cNvPr>
          <p:cNvPicPr>
            <a:picLocks noChangeAspect="1"/>
          </p:cNvPicPr>
          <p:nvPr/>
        </p:nvPicPr>
        <p:blipFill rotWithShape="1">
          <a:blip r:embed="rId5"/>
          <a:srcRect l="24606" t="1087" r="27521" b="1132"/>
          <a:stretch/>
        </p:blipFill>
        <p:spPr>
          <a:xfrm>
            <a:off x="5522607" y="29187"/>
            <a:ext cx="2039581" cy="10390297"/>
          </a:xfrm>
          <a:prstGeom prst="rect">
            <a:avLst/>
          </a:prstGeom>
        </p:spPr>
      </p:pic>
      <p:grpSp>
        <p:nvGrpSpPr>
          <p:cNvPr id="22" name="Groupe 21">
            <a:extLst>
              <a:ext uri="{FF2B5EF4-FFF2-40B4-BE49-F238E27FC236}">
                <a16:creationId xmlns:a16="http://schemas.microsoft.com/office/drawing/2014/main" id="{B072BC37-19FB-47F6-B259-C7F46DC3589B}"/>
              </a:ext>
            </a:extLst>
          </p:cNvPr>
          <p:cNvGrpSpPr/>
          <p:nvPr/>
        </p:nvGrpSpPr>
        <p:grpSpPr>
          <a:xfrm>
            <a:off x="5526679" y="-1630"/>
            <a:ext cx="2041212" cy="10431774"/>
            <a:chOff x="6136072" y="101600"/>
            <a:chExt cx="2041212" cy="10431774"/>
          </a:xfrm>
        </p:grpSpPr>
        <p:sp>
          <p:nvSpPr>
            <p:cNvPr id="23" name="Rectangle 22">
              <a:extLst>
                <a:ext uri="{FF2B5EF4-FFF2-40B4-BE49-F238E27FC236}">
                  <a16:creationId xmlns:a16="http://schemas.microsoft.com/office/drawing/2014/main" id="{8B6C9F9F-C9F9-4E07-B511-CCBE19B19AFD}"/>
                </a:ext>
              </a:extLst>
            </p:cNvPr>
            <p:cNvSpPr/>
            <p:nvPr/>
          </p:nvSpPr>
          <p:spPr>
            <a:xfrm>
              <a:off x="6136072" y="101600"/>
              <a:ext cx="2041212" cy="10431774"/>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54FF637E-E7D7-43B4-8A92-5AE2E0247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526" t="43381" r="38565" b="43371"/>
            <a:stretch/>
          </p:blipFill>
          <p:spPr bwMode="auto">
            <a:xfrm>
              <a:off x="6155861" y="321920"/>
              <a:ext cx="1848623" cy="777304"/>
            </a:xfrm>
            <a:prstGeom prst="rect">
              <a:avLst/>
            </a:prstGeom>
            <a:ln>
              <a:noFill/>
            </a:ln>
            <a:extLst>
              <a:ext uri="{53640926-AAD7-44D8-BBD7-CCE9431645EC}">
                <a14:shadowObscured xmlns:a14="http://schemas.microsoft.com/office/drawing/2010/main"/>
              </a:ext>
            </a:extLst>
          </p:spPr>
        </p:pic>
        <p:pic>
          <p:nvPicPr>
            <p:cNvPr id="29" name="Image 28" descr="Une image contenant dessin&#10;&#10;Description générée automatiquement">
              <a:extLst>
                <a:ext uri="{FF2B5EF4-FFF2-40B4-BE49-F238E27FC236}">
                  <a16:creationId xmlns:a16="http://schemas.microsoft.com/office/drawing/2014/main" id="{177B90BE-4026-4F7E-A922-4C6F8A56FCB7}"/>
                </a:ext>
              </a:extLst>
            </p:cNvPr>
            <p:cNvPicPr>
              <a:picLocks noChangeAspect="1"/>
            </p:cNvPicPr>
            <p:nvPr/>
          </p:nvPicPr>
          <p:blipFill rotWithShape="1">
            <a:blip r:embed="rId7">
              <a:extLst>
                <a:ext uri="{28A0092B-C50C-407E-A947-70E740481C1C}">
                  <a14:useLocalDpi xmlns:a14="http://schemas.microsoft.com/office/drawing/2010/main" val="0"/>
                </a:ext>
              </a:extLst>
            </a:blip>
            <a:srcRect t="80953"/>
            <a:stretch/>
          </p:blipFill>
          <p:spPr>
            <a:xfrm>
              <a:off x="6222115" y="1148888"/>
              <a:ext cx="1762044" cy="184016"/>
            </a:xfrm>
            <a:prstGeom prst="rect">
              <a:avLst/>
            </a:prstGeom>
          </p:spPr>
        </p:pic>
      </p:grpSp>
    </p:spTree>
    <p:extLst>
      <p:ext uri="{BB962C8B-B14F-4D97-AF65-F5344CB8AC3E}">
        <p14:creationId xmlns:p14="http://schemas.microsoft.com/office/powerpoint/2010/main" val="209990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 de texte 2">
            <a:extLst>
              <a:ext uri="{FF2B5EF4-FFF2-40B4-BE49-F238E27FC236}">
                <a16:creationId xmlns:a16="http://schemas.microsoft.com/office/drawing/2014/main" id="{C39576AA-F4F0-458C-AA94-3CC26E19B964}"/>
              </a:ext>
            </a:extLst>
          </p:cNvPr>
          <p:cNvSpPr txBox="1">
            <a:spLocks noChangeArrowheads="1"/>
          </p:cNvSpPr>
          <p:nvPr/>
        </p:nvSpPr>
        <p:spPr bwMode="auto">
          <a:xfrm>
            <a:off x="5703" y="10806"/>
            <a:ext cx="7562850" cy="10431774"/>
          </a:xfrm>
          <a:prstGeom prst="rect">
            <a:avLst/>
          </a:prstGeom>
          <a:solidFill>
            <a:srgbClr val="E4E4E4"/>
          </a:solidFill>
          <a:ln w="9525">
            <a:noFill/>
            <a:miter lim="800000"/>
            <a:headEnd/>
            <a:tailEnd/>
          </a:ln>
        </p:spPr>
        <p:txBody>
          <a:bodyPr rot="0" vert="horz" wrap="square" lIns="91440" tIns="45720" rIns="91440" bIns="45720" anchor="ctr" anchorCtr="0">
            <a:noAutofit/>
          </a:bodyPr>
          <a:lstStyle/>
          <a:p>
            <a:pPr marR="143510" algn="just">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 17" descr="Une image contenant oiseau, table&#10;&#10;Description générée automatiquement">
            <a:extLst>
              <a:ext uri="{FF2B5EF4-FFF2-40B4-BE49-F238E27FC236}">
                <a16:creationId xmlns:a16="http://schemas.microsoft.com/office/drawing/2014/main" id="{A4874DA8-173D-4824-8D26-3353E4301EC3}"/>
              </a:ext>
            </a:extLst>
          </p:cNvPr>
          <p:cNvPicPr>
            <a:picLocks noChangeAspect="1"/>
          </p:cNvPicPr>
          <p:nvPr/>
        </p:nvPicPr>
        <p:blipFill rotWithShape="1">
          <a:blip r:embed="rId2">
            <a:extLst>
              <a:ext uri="{28A0092B-C50C-407E-A947-70E740481C1C}">
                <a14:useLocalDpi xmlns:a14="http://schemas.microsoft.com/office/drawing/2010/main" val="0"/>
              </a:ext>
            </a:extLst>
          </a:blip>
          <a:srcRect b="6672"/>
          <a:stretch/>
        </p:blipFill>
        <p:spPr>
          <a:xfrm>
            <a:off x="9443" y="1318020"/>
            <a:ext cx="5590517" cy="9097953"/>
          </a:xfrm>
          <a:prstGeom prst="rect">
            <a:avLst/>
          </a:prstGeom>
        </p:spPr>
      </p:pic>
      <p:sp>
        <p:nvSpPr>
          <p:cNvPr id="36" name="Zone de texte 2">
            <a:extLst>
              <a:ext uri="{FF2B5EF4-FFF2-40B4-BE49-F238E27FC236}">
                <a16:creationId xmlns:a16="http://schemas.microsoft.com/office/drawing/2014/main" id="{9A55977B-0353-4F21-A079-B72572ABE99C}"/>
              </a:ext>
            </a:extLst>
          </p:cNvPr>
          <p:cNvSpPr txBox="1">
            <a:spLocks noChangeArrowheads="1"/>
          </p:cNvSpPr>
          <p:nvPr/>
        </p:nvSpPr>
        <p:spPr bwMode="auto">
          <a:xfrm>
            <a:off x="198528" y="2464290"/>
            <a:ext cx="5116199" cy="498647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1800"/>
              </a:spcAft>
            </a:pPr>
            <a:r>
              <a:rPr lang="fr-FR" sz="1100" dirty="0">
                <a:solidFill>
                  <a:schemeClr val="tx1">
                    <a:lumMod val="50000"/>
                    <a:lumOff val="50000"/>
                  </a:schemeClr>
                </a:solidFill>
                <a:highlight>
                  <a:srgbClr val="FFFFFF"/>
                </a:highlight>
                <a:ea typeface="Yu Mincho" panose="02020400000000000000" pitchFamily="18" charset="-128"/>
              </a:rPr>
              <a:t>Notre Cabinet suit avec une attention particulière ces problématiques liées à la titularité des droits de propriété intellectuelle et accompagne l’ensemble de ses clients dans leur démarche de sécurisation et de valorisation, en proposant par exemple d’établir un audit afin qu’ils procédèrent aux régularisations nécessaires ou de rédiger des contrats de cessions de droits de propriété intellectuelle. </a:t>
            </a:r>
          </a:p>
          <a:p>
            <a:pPr algn="just">
              <a:lnSpc>
                <a:spcPct val="107000"/>
              </a:lnSpc>
              <a:spcAft>
                <a:spcPts val="1800"/>
              </a:spcAft>
            </a:pPr>
            <a:r>
              <a:rPr lang="fr-FR" sz="1100" b="1" dirty="0">
                <a:solidFill>
                  <a:srgbClr val="EB3B4B"/>
                </a:solidFill>
                <a:latin typeface="Calibri" panose="020F0502020204030204" pitchFamily="34" charset="0"/>
                <a:cs typeface="Times New Roman" panose="02020603050405020304" pitchFamily="18" charset="0"/>
              </a:rPr>
              <a:t>A propos de J&amp;A</a:t>
            </a:r>
          </a:p>
          <a:p>
            <a:pPr algn="just">
              <a:lnSpc>
                <a:spcPct val="115000"/>
              </a:lnSpc>
            </a:pPr>
            <a:r>
              <a:rPr lang="fr-FR" sz="1100" dirty="0">
                <a:solidFill>
                  <a:schemeClr val="tx1">
                    <a:lumMod val="50000"/>
                    <a:lumOff val="50000"/>
                  </a:schemeClr>
                </a:solidFill>
                <a:ea typeface="Yu Mincho" panose="02020400000000000000" pitchFamily="18" charset="-128"/>
              </a:rPr>
              <a:t>Depuis 1996, le cabinet Joffe &amp; Associés, constitué de près de 40 avocats, accompagne ses clients en France et à l’international en apportant son savoir-faire dans l’ensemble des domaines du droit de l’entreprise dans une approche multi-sectorielle. Favorisant la synergie et le partage, les équipes du Cabinet proposent dans tous les domaines du droit des affaires des solutions pragmatiques, claires et innovantes. Fiers de la fidélité de ses clients, le Cabinet les accompagne dans leurs projets de développements en France et à l’international. La confiance, la cohésion et le partage constituent les valeurs fondamentales du Cabinet. Implanté à Paris et Londres, le Cabinet dispose d’un réseau de correspondants internationaux avec lequel il collabore quotidiennement.</a:t>
            </a:r>
          </a:p>
          <a:p>
            <a:pPr algn="just">
              <a:lnSpc>
                <a:spcPct val="115000"/>
              </a:lnSpc>
            </a:pPr>
            <a:endParaRPr lang="fr-FR" sz="1100" dirty="0">
              <a:solidFill>
                <a:schemeClr val="tx1">
                  <a:lumMod val="50000"/>
                  <a:lumOff val="50000"/>
                </a:schemeClr>
              </a:solidFill>
              <a:ea typeface="Yu Mincho" panose="02020400000000000000" pitchFamily="18" charset="-128"/>
            </a:endParaRPr>
          </a:p>
          <a:p>
            <a:pPr algn="just">
              <a:lnSpc>
                <a:spcPct val="115000"/>
              </a:lnSpc>
              <a:spcAft>
                <a:spcPts val="1800"/>
              </a:spcAft>
            </a:pPr>
            <a:r>
              <a:rPr lang="fr-FR" sz="1100" b="1" dirty="0">
                <a:solidFill>
                  <a:srgbClr val="EB3B4B"/>
                </a:solidFill>
                <a:latin typeface="Calibri" panose="020F0502020204030204" pitchFamily="34" charset="0"/>
                <a:cs typeface="Times New Roman" panose="02020603050405020304" pitchFamily="18" charset="0"/>
              </a:rPr>
              <a:t>Intervenants</a:t>
            </a:r>
            <a:endParaRPr lang="fr-FR" sz="1100" dirty="0">
              <a:solidFill>
                <a:schemeClr val="tx1">
                  <a:lumMod val="50000"/>
                  <a:lumOff val="50000"/>
                </a:schemeClr>
              </a:solidFill>
              <a:ea typeface="Yu Mincho" panose="02020400000000000000" pitchFamily="18" charset="-128"/>
            </a:endParaRPr>
          </a:p>
          <a:p>
            <a:pPr algn="just">
              <a:lnSpc>
                <a:spcPct val="115000"/>
              </a:lnSpc>
              <a:spcAft>
                <a:spcPts val="1800"/>
              </a:spcAft>
            </a:pPr>
            <a:endParaRPr lang="fr-FR" sz="1100" dirty="0">
              <a:ea typeface="Yu Mincho" panose="02020400000000000000" pitchFamily="18" charset="-128"/>
            </a:endParaRPr>
          </a:p>
        </p:txBody>
      </p:sp>
      <p:sp>
        <p:nvSpPr>
          <p:cNvPr id="38" name="Rectangle 37">
            <a:extLst>
              <a:ext uri="{FF2B5EF4-FFF2-40B4-BE49-F238E27FC236}">
                <a16:creationId xmlns:a16="http://schemas.microsoft.com/office/drawing/2014/main" id="{80767F1D-0CD3-4B25-9946-C65287342176}"/>
              </a:ext>
            </a:extLst>
          </p:cNvPr>
          <p:cNvSpPr/>
          <p:nvPr/>
        </p:nvSpPr>
        <p:spPr>
          <a:xfrm rot="10800000">
            <a:off x="169864" y="9654165"/>
            <a:ext cx="5302447" cy="47429"/>
          </a:xfrm>
          <a:prstGeom prst="rect">
            <a:avLst/>
          </a:prstGeom>
          <a:solidFill>
            <a:sysClr val="windowText" lastClr="000000"/>
          </a:solidFill>
          <a:ln w="25400" cap="flat" cmpd="sng" algn="ctr">
            <a:noFill/>
            <a:prstDash val="solid"/>
          </a:ln>
          <a:effectLst/>
        </p:spPr>
        <p:txBody>
          <a:bodyPr rtlCol="0" anchor="ctr"/>
          <a:lstStyle/>
          <a:p>
            <a:endParaRPr lang="fr-FR"/>
          </a:p>
        </p:txBody>
      </p:sp>
      <p:sp>
        <p:nvSpPr>
          <p:cNvPr id="40" name="Zone de texte 2">
            <a:extLst>
              <a:ext uri="{FF2B5EF4-FFF2-40B4-BE49-F238E27FC236}">
                <a16:creationId xmlns:a16="http://schemas.microsoft.com/office/drawing/2014/main" id="{1B6F1D89-89DA-4E80-9D65-D6928C1B622A}"/>
              </a:ext>
            </a:extLst>
          </p:cNvPr>
          <p:cNvSpPr txBox="1">
            <a:spLocks noChangeArrowheads="1"/>
          </p:cNvSpPr>
          <p:nvPr/>
        </p:nvSpPr>
        <p:spPr bwMode="auto">
          <a:xfrm>
            <a:off x="246062" y="9772166"/>
            <a:ext cx="5131363" cy="547848"/>
          </a:xfrm>
          <a:prstGeom prst="rect">
            <a:avLst/>
          </a:prstGeom>
          <a:noFill/>
          <a:ln w="9525">
            <a:noFill/>
            <a:miter lim="800000"/>
            <a:headEnd/>
            <a:tailEnd/>
          </a:ln>
        </p:spPr>
        <p:txBody>
          <a:bodyPr rot="0" vert="horz" wrap="square" lIns="91440" tIns="45720" rIns="91440" bIns="45720" anchor="t" anchorCtr="0">
            <a:noAutofit/>
          </a:bodyPr>
          <a:lstStyle/>
          <a:p>
            <a:pPr marR="20320">
              <a:lnSpc>
                <a:spcPct val="107000"/>
              </a:lnSpc>
              <a:spcAft>
                <a:spcPts val="0"/>
              </a:spcAft>
              <a:tabLst>
                <a:tab pos="6570980" algn="r"/>
              </a:tabLst>
            </a:pPr>
            <a:r>
              <a:rPr lang="fr-FR" sz="900" b="1" dirty="0">
                <a:solidFill>
                  <a:schemeClr val="tx1">
                    <a:lumMod val="50000"/>
                    <a:lumOff val="50000"/>
                  </a:schemeClr>
                </a:solidFill>
                <a:effectLst/>
                <a:ea typeface="Calibri" panose="020F0502020204030204" pitchFamily="34" charset="0"/>
                <a:cs typeface="Times New Roman" panose="02020603050405020304" pitchFamily="18" charset="0"/>
              </a:rPr>
              <a:t>Société d’Avocats 	Barreau de Paris</a:t>
            </a:r>
            <a:endParaRPr lang="fr-FR" sz="1400" dirty="0">
              <a:solidFill>
                <a:schemeClr val="tx1">
                  <a:lumMod val="50000"/>
                  <a:lumOff val="50000"/>
                </a:schemeClr>
              </a:solidFill>
              <a:effectLst/>
              <a:ea typeface="Calibri" panose="020F0502020204030204" pitchFamily="34" charset="0"/>
              <a:cs typeface="Times New Roman" panose="02020603050405020304" pitchFamily="18" charset="0"/>
            </a:endParaRPr>
          </a:p>
          <a:p>
            <a:pPr marR="20320">
              <a:lnSpc>
                <a:spcPct val="107000"/>
              </a:lnSpc>
              <a:spcAft>
                <a:spcPts val="0"/>
              </a:spcAft>
              <a:tabLst>
                <a:tab pos="3330575" algn="l"/>
                <a:tab pos="6570980" algn="r"/>
              </a:tabLst>
            </a:pPr>
            <a:r>
              <a:rPr lang="fr-FR" sz="900" dirty="0">
                <a:solidFill>
                  <a:schemeClr val="tx1">
                    <a:lumMod val="50000"/>
                    <a:lumOff val="50000"/>
                  </a:schemeClr>
                </a:solidFill>
                <a:effectLst/>
                <a:ea typeface="Calibri" panose="020F0502020204030204" pitchFamily="34" charset="0"/>
                <a:cs typeface="Times New Roman" panose="02020603050405020304" pitchFamily="18" charset="0"/>
              </a:rPr>
              <a:t>5, rue de l’</a:t>
            </a:r>
            <a:r>
              <a:rPr lang="fr-FR" sz="900" dirty="0" err="1">
                <a:solidFill>
                  <a:schemeClr val="tx1">
                    <a:lumMod val="50000"/>
                    <a:lumOff val="50000"/>
                  </a:schemeClr>
                </a:solidFill>
                <a:effectLst/>
                <a:ea typeface="Calibri" panose="020F0502020204030204" pitchFamily="34" charset="0"/>
                <a:cs typeface="Times New Roman" panose="02020603050405020304" pitchFamily="18" charset="0"/>
              </a:rPr>
              <a:t>Alboni</a:t>
            </a:r>
            <a:r>
              <a:rPr lang="fr-FR" sz="900" dirty="0">
                <a:solidFill>
                  <a:schemeClr val="tx1">
                    <a:lumMod val="50000"/>
                    <a:lumOff val="50000"/>
                  </a:schemeClr>
                </a:solidFill>
                <a:effectLst/>
                <a:ea typeface="Calibri" panose="020F0502020204030204" pitchFamily="34" charset="0"/>
                <a:cs typeface="Times New Roman" panose="02020603050405020304" pitchFamily="18" charset="0"/>
              </a:rPr>
              <a:t> - 75016 Paris 		</a:t>
            </a:r>
            <a:r>
              <a:rPr lang="fr-FR" sz="900" b="1" dirty="0">
                <a:solidFill>
                  <a:schemeClr val="tx1">
                    <a:lumMod val="50000"/>
                    <a:lumOff val="50000"/>
                  </a:schemeClr>
                </a:solidFill>
                <a:effectLst/>
                <a:ea typeface="Calibri" panose="020F0502020204030204" pitchFamily="34" charset="0"/>
                <a:cs typeface="Times New Roman" panose="02020603050405020304" pitchFamily="18" charset="0"/>
              </a:rPr>
              <a:t>T</a:t>
            </a:r>
            <a:r>
              <a:rPr lang="fr-FR" sz="900" dirty="0">
                <a:solidFill>
                  <a:schemeClr val="tx1">
                    <a:lumMod val="50000"/>
                    <a:lumOff val="50000"/>
                  </a:schemeClr>
                </a:solidFill>
                <a:effectLst/>
                <a:ea typeface="Calibri" panose="020F0502020204030204" pitchFamily="34" charset="0"/>
                <a:cs typeface="Times New Roman" panose="02020603050405020304" pitchFamily="18" charset="0"/>
              </a:rPr>
              <a:t> 01 43 18 20 30</a:t>
            </a:r>
            <a:endParaRPr lang="fr-FR" sz="1400" dirty="0">
              <a:solidFill>
                <a:schemeClr val="tx1">
                  <a:lumMod val="50000"/>
                  <a:lumOff val="50000"/>
                </a:schemeClr>
              </a:solidFill>
              <a:effectLst/>
              <a:ea typeface="Calibri" panose="020F0502020204030204" pitchFamily="34" charset="0"/>
              <a:cs typeface="Times New Roman" panose="02020603050405020304" pitchFamily="18" charset="0"/>
            </a:endParaRPr>
          </a:p>
          <a:p>
            <a:pPr marR="20320">
              <a:lnSpc>
                <a:spcPct val="107000"/>
              </a:lnSpc>
              <a:spcAft>
                <a:spcPts val="0"/>
              </a:spcAft>
              <a:tabLst>
                <a:tab pos="3330575" algn="l"/>
                <a:tab pos="6570980" algn="r"/>
              </a:tabLst>
            </a:pPr>
            <a:r>
              <a:rPr lang="fr-FR" sz="900" dirty="0">
                <a:solidFill>
                  <a:schemeClr val="tx1">
                    <a:lumMod val="50000"/>
                    <a:lumOff val="50000"/>
                  </a:schemeClr>
                </a:solidFill>
                <a:effectLst/>
                <a:ea typeface="Calibri" panose="020F0502020204030204" pitchFamily="34" charset="0"/>
                <a:cs typeface="Times New Roman" panose="02020603050405020304" pitchFamily="18" charset="0"/>
              </a:rPr>
              <a:t>RCS Paris 410 490 932 - Palais L108</a:t>
            </a:r>
            <a:r>
              <a:rPr lang="fr-FR" sz="900" dirty="0">
                <a:effectLst/>
                <a:ea typeface="Calibri" panose="020F0502020204030204" pitchFamily="34" charset="0"/>
                <a:cs typeface="Times New Roman" panose="02020603050405020304" pitchFamily="18" charset="0"/>
              </a:rPr>
              <a:t>		</a:t>
            </a:r>
            <a:r>
              <a:rPr lang="fr-FR" sz="900" u="sng" dirty="0">
                <a:solidFill>
                  <a:srgbClr val="0563C1"/>
                </a:solidFill>
                <a:effectLst/>
                <a:ea typeface="Calibri" panose="020F0502020204030204" pitchFamily="34" charset="0"/>
                <a:cs typeface="Times New Roman" panose="02020603050405020304" pitchFamily="18" charset="0"/>
                <a:hlinkClick r:id="rId3"/>
              </a:rPr>
              <a:t>www.joffeassocies.com</a:t>
            </a:r>
            <a:endParaRPr lang="fr-FR" sz="1400" dirty="0">
              <a:effectLst/>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66B39D3B-65BA-4732-8554-CA4C1B20CD16}"/>
              </a:ext>
            </a:extLst>
          </p:cNvPr>
          <p:cNvSpPr/>
          <p:nvPr/>
        </p:nvSpPr>
        <p:spPr>
          <a:xfrm>
            <a:off x="2934200" y="8690945"/>
            <a:ext cx="3017181" cy="810612"/>
          </a:xfrm>
          <a:prstGeom prst="rect">
            <a:avLst/>
          </a:prstGeom>
          <a:noFill/>
          <a:ln>
            <a:no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Rectangle 20">
            <a:extLst>
              <a:ext uri="{FF2B5EF4-FFF2-40B4-BE49-F238E27FC236}">
                <a16:creationId xmlns:a16="http://schemas.microsoft.com/office/drawing/2014/main" id="{99EF0857-D48A-40E2-BD7E-ED9BA9793E18}"/>
              </a:ext>
            </a:extLst>
          </p:cNvPr>
          <p:cNvSpPr/>
          <p:nvPr/>
        </p:nvSpPr>
        <p:spPr>
          <a:xfrm>
            <a:off x="3086600" y="8843345"/>
            <a:ext cx="3017181" cy="810612"/>
          </a:xfrm>
          <a:prstGeom prst="rect">
            <a:avLst/>
          </a:prstGeom>
          <a:noFill/>
          <a:ln>
            <a:no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2" name="Rectangle 31">
            <a:extLst>
              <a:ext uri="{FF2B5EF4-FFF2-40B4-BE49-F238E27FC236}">
                <a16:creationId xmlns:a16="http://schemas.microsoft.com/office/drawing/2014/main" id="{060C6564-F99B-469F-AB38-6AA32E4E531E}"/>
              </a:ext>
            </a:extLst>
          </p:cNvPr>
          <p:cNvSpPr/>
          <p:nvPr/>
        </p:nvSpPr>
        <p:spPr>
          <a:xfrm rot="5400000">
            <a:off x="1844420" y="-1965218"/>
            <a:ext cx="1740928" cy="5669561"/>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857D2176-4114-4C87-B00F-00B6881B91EF}"/>
              </a:ext>
            </a:extLst>
          </p:cNvPr>
          <p:cNvSpPr/>
          <p:nvPr/>
        </p:nvSpPr>
        <p:spPr>
          <a:xfrm rot="10800000">
            <a:off x="2756631" y="9610935"/>
            <a:ext cx="128933" cy="143605"/>
          </a:xfrm>
          <a:prstGeom prst="ellipse">
            <a:avLst/>
          </a:prstGeom>
          <a:solidFill>
            <a:srgbClr val="EB3B4B"/>
          </a:solidFill>
          <a:ln w="25400" cap="flat" cmpd="sng" algn="ctr">
            <a:noFill/>
            <a:prstDash val="solid"/>
          </a:ln>
          <a:effectLst/>
        </p:spPr>
        <p:txBody>
          <a:bodyPr rtlCol="0" anchor="ctr"/>
          <a:lstStyle/>
          <a:p>
            <a:endParaRPr lang="fr-FR"/>
          </a:p>
        </p:txBody>
      </p:sp>
      <p:sp>
        <p:nvSpPr>
          <p:cNvPr id="19" name="Rectangle 18">
            <a:extLst>
              <a:ext uri="{FF2B5EF4-FFF2-40B4-BE49-F238E27FC236}">
                <a16:creationId xmlns:a16="http://schemas.microsoft.com/office/drawing/2014/main" id="{8094A2BC-B358-459B-BCD3-6E60474FA31F}"/>
              </a:ext>
            </a:extLst>
          </p:cNvPr>
          <p:cNvSpPr/>
          <p:nvPr/>
        </p:nvSpPr>
        <p:spPr>
          <a:xfrm rot="10800000">
            <a:off x="169864" y="9654165"/>
            <a:ext cx="5302447" cy="47429"/>
          </a:xfrm>
          <a:prstGeom prst="rect">
            <a:avLst/>
          </a:prstGeom>
          <a:solidFill>
            <a:sysClr val="windowText" lastClr="000000"/>
          </a:solidFill>
          <a:ln w="25400" cap="flat" cmpd="sng" algn="ctr">
            <a:noFill/>
            <a:prstDash val="solid"/>
          </a:ln>
          <a:effectLst/>
        </p:spPr>
        <p:txBody>
          <a:bodyPr rtlCol="0" anchor="ctr"/>
          <a:lstStyle/>
          <a:p>
            <a:endParaRPr lang="fr-FR"/>
          </a:p>
        </p:txBody>
      </p:sp>
      <p:sp>
        <p:nvSpPr>
          <p:cNvPr id="20" name="Ellipse 19">
            <a:extLst>
              <a:ext uri="{FF2B5EF4-FFF2-40B4-BE49-F238E27FC236}">
                <a16:creationId xmlns:a16="http://schemas.microsoft.com/office/drawing/2014/main" id="{1713DE4E-8E6E-4E77-BE84-CC6C01853C77}"/>
              </a:ext>
            </a:extLst>
          </p:cNvPr>
          <p:cNvSpPr/>
          <p:nvPr/>
        </p:nvSpPr>
        <p:spPr>
          <a:xfrm rot="10800000">
            <a:off x="2756631" y="9610935"/>
            <a:ext cx="128933" cy="143605"/>
          </a:xfrm>
          <a:prstGeom prst="ellipse">
            <a:avLst/>
          </a:prstGeom>
          <a:solidFill>
            <a:srgbClr val="EB3B4B"/>
          </a:solidFill>
          <a:ln w="25400" cap="flat" cmpd="sng" algn="ctr">
            <a:noFill/>
            <a:prstDash val="solid"/>
          </a:ln>
          <a:effectLst/>
        </p:spPr>
        <p:txBody>
          <a:bodyPr rtlCol="0" anchor="ctr"/>
          <a:lstStyle/>
          <a:p>
            <a:endParaRPr lang="fr-FR"/>
          </a:p>
        </p:txBody>
      </p:sp>
      <p:sp>
        <p:nvSpPr>
          <p:cNvPr id="22" name="Rectangle 21">
            <a:extLst>
              <a:ext uri="{FF2B5EF4-FFF2-40B4-BE49-F238E27FC236}">
                <a16:creationId xmlns:a16="http://schemas.microsoft.com/office/drawing/2014/main" id="{8B31F4D6-19C8-4E86-A8CE-79DB85DC10F5}"/>
              </a:ext>
            </a:extLst>
          </p:cNvPr>
          <p:cNvSpPr/>
          <p:nvPr/>
        </p:nvSpPr>
        <p:spPr>
          <a:xfrm rot="10800000">
            <a:off x="169863" y="9647296"/>
            <a:ext cx="5302447" cy="47429"/>
          </a:xfrm>
          <a:prstGeom prst="rect">
            <a:avLst/>
          </a:prstGeom>
          <a:solidFill>
            <a:sysClr val="windowText" lastClr="000000"/>
          </a:solidFill>
          <a:ln w="25400" cap="flat" cmpd="sng" algn="ctr">
            <a:noFill/>
            <a:prstDash val="solid"/>
          </a:ln>
          <a:effectLst/>
        </p:spPr>
        <p:txBody>
          <a:bodyPr rtlCol="0" anchor="ctr"/>
          <a:lstStyle/>
          <a:p>
            <a:endParaRPr lang="fr-FR"/>
          </a:p>
        </p:txBody>
      </p:sp>
      <p:sp>
        <p:nvSpPr>
          <p:cNvPr id="24" name="Ellipse 23">
            <a:extLst>
              <a:ext uri="{FF2B5EF4-FFF2-40B4-BE49-F238E27FC236}">
                <a16:creationId xmlns:a16="http://schemas.microsoft.com/office/drawing/2014/main" id="{7B7D5C38-9CA5-4D4F-85B6-06811A955D5F}"/>
              </a:ext>
            </a:extLst>
          </p:cNvPr>
          <p:cNvSpPr/>
          <p:nvPr/>
        </p:nvSpPr>
        <p:spPr>
          <a:xfrm rot="10800000">
            <a:off x="2756630" y="9604066"/>
            <a:ext cx="128933" cy="143605"/>
          </a:xfrm>
          <a:prstGeom prst="ellipse">
            <a:avLst/>
          </a:prstGeom>
          <a:solidFill>
            <a:srgbClr val="EB3B4B"/>
          </a:solidFill>
          <a:ln w="25400" cap="flat" cmpd="sng" algn="ctr">
            <a:noFill/>
            <a:prstDash val="solid"/>
          </a:ln>
          <a:effectLst/>
        </p:spPr>
        <p:txBody>
          <a:bodyPr rtlCol="0" anchor="ctr"/>
          <a:lstStyle/>
          <a:p>
            <a:endParaRPr lang="fr-FR"/>
          </a:p>
        </p:txBody>
      </p:sp>
      <p:pic>
        <p:nvPicPr>
          <p:cNvPr id="29" name="Image 28">
            <a:extLst>
              <a:ext uri="{FF2B5EF4-FFF2-40B4-BE49-F238E27FC236}">
                <a16:creationId xmlns:a16="http://schemas.microsoft.com/office/drawing/2014/main" id="{74D3ACE3-F122-46C5-ADD9-2DEEDFDFC0EA}"/>
              </a:ext>
            </a:extLst>
          </p:cNvPr>
          <p:cNvPicPr>
            <a:picLocks noChangeAspect="1"/>
          </p:cNvPicPr>
          <p:nvPr/>
        </p:nvPicPr>
        <p:blipFill rotWithShape="1">
          <a:blip r:embed="rId4"/>
          <a:srcRect l="949" r="1810"/>
          <a:stretch/>
        </p:blipFill>
        <p:spPr>
          <a:xfrm>
            <a:off x="5525538" y="10806"/>
            <a:ext cx="2028434" cy="10439400"/>
          </a:xfrm>
          <a:prstGeom prst="rect">
            <a:avLst/>
          </a:prstGeom>
        </p:spPr>
      </p:pic>
      <p:pic>
        <p:nvPicPr>
          <p:cNvPr id="30" name="Image 29">
            <a:extLst>
              <a:ext uri="{FF2B5EF4-FFF2-40B4-BE49-F238E27FC236}">
                <a16:creationId xmlns:a16="http://schemas.microsoft.com/office/drawing/2014/main" id="{51E03538-8E21-4498-859A-B12802B4224F}"/>
              </a:ext>
            </a:extLst>
          </p:cNvPr>
          <p:cNvPicPr>
            <a:picLocks noChangeAspect="1"/>
          </p:cNvPicPr>
          <p:nvPr/>
        </p:nvPicPr>
        <p:blipFill rotWithShape="1">
          <a:blip r:embed="rId5"/>
          <a:srcRect l="24606" t="1087" r="27521" b="1132"/>
          <a:stretch/>
        </p:blipFill>
        <p:spPr>
          <a:xfrm>
            <a:off x="5522607" y="29187"/>
            <a:ext cx="2039581" cy="10390297"/>
          </a:xfrm>
          <a:prstGeom prst="rect">
            <a:avLst/>
          </a:prstGeom>
        </p:spPr>
      </p:pic>
      <p:grpSp>
        <p:nvGrpSpPr>
          <p:cNvPr id="35" name="Groupe 34">
            <a:extLst>
              <a:ext uri="{FF2B5EF4-FFF2-40B4-BE49-F238E27FC236}">
                <a16:creationId xmlns:a16="http://schemas.microsoft.com/office/drawing/2014/main" id="{4E8A0D27-C3E4-471A-954B-6B395C85D478}"/>
              </a:ext>
            </a:extLst>
          </p:cNvPr>
          <p:cNvGrpSpPr/>
          <p:nvPr/>
        </p:nvGrpSpPr>
        <p:grpSpPr>
          <a:xfrm>
            <a:off x="5526679" y="-1630"/>
            <a:ext cx="2041212" cy="10431774"/>
            <a:chOff x="6136072" y="101600"/>
            <a:chExt cx="2041212" cy="10431774"/>
          </a:xfrm>
        </p:grpSpPr>
        <p:sp>
          <p:nvSpPr>
            <p:cNvPr id="39" name="Rectangle 38">
              <a:extLst>
                <a:ext uri="{FF2B5EF4-FFF2-40B4-BE49-F238E27FC236}">
                  <a16:creationId xmlns:a16="http://schemas.microsoft.com/office/drawing/2014/main" id="{E96B684D-F96F-4883-86F4-DF59FC203F86}"/>
                </a:ext>
              </a:extLst>
            </p:cNvPr>
            <p:cNvSpPr/>
            <p:nvPr/>
          </p:nvSpPr>
          <p:spPr>
            <a:xfrm>
              <a:off x="6136072" y="101600"/>
              <a:ext cx="2041212" cy="10431774"/>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Image 40">
              <a:extLst>
                <a:ext uri="{FF2B5EF4-FFF2-40B4-BE49-F238E27FC236}">
                  <a16:creationId xmlns:a16="http://schemas.microsoft.com/office/drawing/2014/main" id="{F52FB7A2-C0A8-4EE2-8FF6-D69859AB83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526" t="43381" r="38565" b="43371"/>
            <a:stretch/>
          </p:blipFill>
          <p:spPr bwMode="auto">
            <a:xfrm>
              <a:off x="6155861" y="321920"/>
              <a:ext cx="1848623" cy="777304"/>
            </a:xfrm>
            <a:prstGeom prst="rect">
              <a:avLst/>
            </a:prstGeom>
            <a:ln>
              <a:noFill/>
            </a:ln>
            <a:extLst>
              <a:ext uri="{53640926-AAD7-44D8-BBD7-CCE9431645EC}">
                <a14:shadowObscured xmlns:a14="http://schemas.microsoft.com/office/drawing/2010/main"/>
              </a:ext>
            </a:extLst>
          </p:spPr>
        </p:pic>
        <p:pic>
          <p:nvPicPr>
            <p:cNvPr id="42" name="Image 41" descr="Une image contenant dessin&#10;&#10;Description générée automatiquement">
              <a:extLst>
                <a:ext uri="{FF2B5EF4-FFF2-40B4-BE49-F238E27FC236}">
                  <a16:creationId xmlns:a16="http://schemas.microsoft.com/office/drawing/2014/main" id="{60E2358B-57A3-429B-8F1D-0C5151F83D03}"/>
                </a:ext>
              </a:extLst>
            </p:cNvPr>
            <p:cNvPicPr>
              <a:picLocks noChangeAspect="1"/>
            </p:cNvPicPr>
            <p:nvPr/>
          </p:nvPicPr>
          <p:blipFill rotWithShape="1">
            <a:blip r:embed="rId7">
              <a:extLst>
                <a:ext uri="{28A0092B-C50C-407E-A947-70E740481C1C}">
                  <a14:useLocalDpi xmlns:a14="http://schemas.microsoft.com/office/drawing/2010/main" val="0"/>
                </a:ext>
              </a:extLst>
            </a:blip>
            <a:srcRect t="80953"/>
            <a:stretch/>
          </p:blipFill>
          <p:spPr>
            <a:xfrm>
              <a:off x="6222115" y="1148888"/>
              <a:ext cx="1762044" cy="184016"/>
            </a:xfrm>
            <a:prstGeom prst="rect">
              <a:avLst/>
            </a:prstGeom>
          </p:spPr>
        </p:pic>
      </p:grpSp>
      <p:sp>
        <p:nvSpPr>
          <p:cNvPr id="43" name="Zone de texte 2">
            <a:extLst>
              <a:ext uri="{FF2B5EF4-FFF2-40B4-BE49-F238E27FC236}">
                <a16:creationId xmlns:a16="http://schemas.microsoft.com/office/drawing/2014/main" id="{E49D1192-72BC-465B-9B7E-AF05396575FE}"/>
              </a:ext>
            </a:extLst>
          </p:cNvPr>
          <p:cNvSpPr txBox="1">
            <a:spLocks noChangeArrowheads="1"/>
          </p:cNvSpPr>
          <p:nvPr/>
        </p:nvSpPr>
        <p:spPr bwMode="auto">
          <a:xfrm>
            <a:off x="261224" y="101600"/>
            <a:ext cx="5116199" cy="1126524"/>
          </a:xfrm>
          <a:prstGeom prst="rect">
            <a:avLst/>
          </a:prstGeom>
          <a:noFill/>
          <a:ln w="9525">
            <a:noFill/>
            <a:miter lim="800000"/>
            <a:headEnd/>
            <a:tailEnd/>
          </a:ln>
        </p:spPr>
        <p:txBody>
          <a:bodyPr rot="0" vert="horz" wrap="square" lIns="91440" tIns="45720" rIns="91440" bIns="45720" anchor="ctr" anchorCtr="0">
            <a:noAutofit/>
          </a:bodyPr>
          <a:lstStyle/>
          <a:p>
            <a:pPr marR="143510" algn="just">
              <a:lnSpc>
                <a:spcPct val="107000"/>
              </a:lnSpc>
              <a:spcAft>
                <a:spcPts val="800"/>
              </a:spcAft>
            </a:pPr>
            <a:r>
              <a:rPr lang="fr-FR" sz="3200" dirty="0" err="1">
                <a:solidFill>
                  <a:schemeClr val="tx1">
                    <a:lumMod val="50000"/>
                    <a:lumOff val="50000"/>
                  </a:schemeClr>
                </a:solidFill>
                <a:ea typeface="Calibri" panose="020F0502020204030204" pitchFamily="34" charset="0"/>
                <a:cs typeface="Times New Roman" panose="02020603050405020304" pitchFamily="18" charset="0"/>
              </a:rPr>
              <a:t>J&amp;</a:t>
            </a:r>
            <a:r>
              <a:rPr lang="fr-FR" sz="3200" dirty="0" err="1">
                <a:solidFill>
                  <a:schemeClr val="tx1">
                    <a:lumMod val="50000"/>
                    <a:lumOff val="50000"/>
                  </a:schemeClr>
                </a:solidFill>
                <a:effectLst/>
                <a:ea typeface="Calibri" panose="020F0502020204030204" pitchFamily="34" charset="0"/>
                <a:cs typeface="Times New Roman" panose="02020603050405020304" pitchFamily="18" charset="0"/>
              </a:rPr>
              <a:t>Actualités</a:t>
            </a:r>
            <a:endParaRPr lang="fr-FR" sz="1050" dirty="0">
              <a:solidFill>
                <a:schemeClr val="tx1">
                  <a:lumMod val="50000"/>
                  <a:lumOff val="50000"/>
                </a:schemeClr>
              </a:solidFill>
              <a:effectLst/>
              <a:ea typeface="Calibri" panose="020F0502020204030204" pitchFamily="34" charset="0"/>
              <a:cs typeface="Times New Roman" panose="02020603050405020304" pitchFamily="18" charset="0"/>
            </a:endParaRPr>
          </a:p>
          <a:p>
            <a:pPr marR="143510" algn="just">
              <a:lnSpc>
                <a:spcPct val="107000"/>
              </a:lnSpc>
              <a:spcAft>
                <a:spcPts val="800"/>
              </a:spcAft>
            </a:pPr>
            <a:r>
              <a:rPr lang="fr-FR" sz="2400" dirty="0">
                <a:solidFill>
                  <a:schemeClr val="tx1">
                    <a:lumMod val="50000"/>
                    <a:lumOff val="50000"/>
                  </a:schemeClr>
                </a:solidFill>
                <a:cs typeface="Times New Roman" panose="02020603050405020304" pitchFamily="18" charset="0"/>
              </a:rPr>
              <a:t>Propriété Intellectuelle – Janvier 2022</a:t>
            </a:r>
          </a:p>
        </p:txBody>
      </p:sp>
      <p:sp>
        <p:nvSpPr>
          <p:cNvPr id="46" name="Rectangle 45">
            <a:extLst>
              <a:ext uri="{FF2B5EF4-FFF2-40B4-BE49-F238E27FC236}">
                <a16:creationId xmlns:a16="http://schemas.microsoft.com/office/drawing/2014/main" id="{C479AE88-23C3-4E67-862B-88A839B17434}"/>
              </a:ext>
            </a:extLst>
          </p:cNvPr>
          <p:cNvSpPr/>
          <p:nvPr/>
        </p:nvSpPr>
        <p:spPr>
          <a:xfrm rot="10800000">
            <a:off x="169279" y="9142800"/>
            <a:ext cx="5302447" cy="47429"/>
          </a:xfrm>
          <a:prstGeom prst="rect">
            <a:avLst/>
          </a:prstGeom>
          <a:solidFill>
            <a:sysClr val="windowText" lastClr="000000"/>
          </a:solidFill>
          <a:ln w="25400" cap="flat" cmpd="sng" algn="ctr">
            <a:noFill/>
            <a:prstDash val="solid"/>
          </a:ln>
          <a:effectLst/>
        </p:spPr>
        <p:txBody>
          <a:bodyPr rtlCol="0" anchor="ctr"/>
          <a:lstStyle/>
          <a:p>
            <a:endParaRPr lang="fr-FR"/>
          </a:p>
        </p:txBody>
      </p:sp>
      <p:sp>
        <p:nvSpPr>
          <p:cNvPr id="2" name="ZoneTexte 1">
            <a:extLst>
              <a:ext uri="{FF2B5EF4-FFF2-40B4-BE49-F238E27FC236}">
                <a16:creationId xmlns:a16="http://schemas.microsoft.com/office/drawing/2014/main" id="{F47F8DD2-AE84-4558-A9C7-52DF326F4959}"/>
              </a:ext>
            </a:extLst>
          </p:cNvPr>
          <p:cNvSpPr txBox="1"/>
          <p:nvPr/>
        </p:nvSpPr>
        <p:spPr>
          <a:xfrm>
            <a:off x="2920904" y="9177201"/>
            <a:ext cx="2438489" cy="430887"/>
          </a:xfrm>
          <a:prstGeom prst="rect">
            <a:avLst/>
          </a:prstGeom>
          <a:noFill/>
        </p:spPr>
        <p:txBody>
          <a:bodyPr wrap="none" rtlCol="0">
            <a:spAutoFit/>
          </a:bodyPr>
          <a:lstStyle/>
          <a:p>
            <a:pPr algn="ctr"/>
            <a:r>
              <a:rPr lang="fr-FR" sz="1100" b="1" dirty="0">
                <a:solidFill>
                  <a:srgbClr val="EB3B4B"/>
                </a:solidFill>
                <a:cs typeface="Arial" panose="020B0604020202020204" pitchFamily="34" charset="0"/>
              </a:rPr>
              <a:t>Margaux PARMENTIER</a:t>
            </a:r>
          </a:p>
          <a:p>
            <a:pPr algn="ctr"/>
            <a:r>
              <a:rPr lang="fr-FR" sz="1100" dirty="0">
                <a:solidFill>
                  <a:schemeClr val="tx1">
                    <a:lumMod val="50000"/>
                    <a:lumOff val="50000"/>
                  </a:schemeClr>
                </a:solidFill>
                <a:cs typeface="Arial" panose="020B0604020202020204" pitchFamily="34" charset="0"/>
              </a:rPr>
              <a:t>Collaboratrice – Propriété Intellectuelle</a:t>
            </a:r>
          </a:p>
        </p:txBody>
      </p:sp>
      <p:sp>
        <p:nvSpPr>
          <p:cNvPr id="54" name="ZoneTexte 53">
            <a:extLst>
              <a:ext uri="{FF2B5EF4-FFF2-40B4-BE49-F238E27FC236}">
                <a16:creationId xmlns:a16="http://schemas.microsoft.com/office/drawing/2014/main" id="{2523B198-0ED9-4C5A-A426-EBCE87309110}"/>
              </a:ext>
            </a:extLst>
          </p:cNvPr>
          <p:cNvSpPr txBox="1"/>
          <p:nvPr/>
        </p:nvSpPr>
        <p:spPr>
          <a:xfrm>
            <a:off x="626649" y="9155926"/>
            <a:ext cx="2132315" cy="430887"/>
          </a:xfrm>
          <a:prstGeom prst="rect">
            <a:avLst/>
          </a:prstGeom>
          <a:noFill/>
        </p:spPr>
        <p:txBody>
          <a:bodyPr wrap="none" rtlCol="0">
            <a:spAutoFit/>
          </a:bodyPr>
          <a:lstStyle/>
          <a:p>
            <a:pPr algn="ctr"/>
            <a:r>
              <a:rPr lang="fr-FR" sz="1100" b="1" dirty="0">
                <a:solidFill>
                  <a:srgbClr val="EB3B4B"/>
                </a:solidFill>
                <a:cs typeface="Arial" panose="020B0604020202020204" pitchFamily="34" charset="0"/>
              </a:rPr>
              <a:t>Véronique DAHAN</a:t>
            </a:r>
          </a:p>
          <a:p>
            <a:pPr algn="ctr"/>
            <a:r>
              <a:rPr lang="fr-FR" sz="1100" dirty="0">
                <a:solidFill>
                  <a:schemeClr val="tx1">
                    <a:lumMod val="50000"/>
                    <a:lumOff val="50000"/>
                  </a:schemeClr>
                </a:solidFill>
                <a:cs typeface="Arial" panose="020B0604020202020204" pitchFamily="34" charset="0"/>
              </a:rPr>
              <a:t>Associée – Propriété Intellectuelle</a:t>
            </a:r>
          </a:p>
        </p:txBody>
      </p:sp>
      <p:sp>
        <p:nvSpPr>
          <p:cNvPr id="27" name="Zone de texte 2">
            <a:extLst>
              <a:ext uri="{FF2B5EF4-FFF2-40B4-BE49-F238E27FC236}">
                <a16:creationId xmlns:a16="http://schemas.microsoft.com/office/drawing/2014/main" id="{09D23483-94FA-4A25-9A51-914354C51704}"/>
              </a:ext>
            </a:extLst>
          </p:cNvPr>
          <p:cNvSpPr txBox="1">
            <a:spLocks noChangeArrowheads="1"/>
          </p:cNvSpPr>
          <p:nvPr/>
        </p:nvSpPr>
        <p:spPr bwMode="auto">
          <a:xfrm>
            <a:off x="76929" y="1653168"/>
            <a:ext cx="5359399" cy="552258"/>
          </a:xfrm>
          <a:prstGeom prst="rect">
            <a:avLst/>
          </a:prstGeom>
          <a:noFill/>
          <a:ln w="9525">
            <a:noFill/>
            <a:miter lim="800000"/>
            <a:headEnd/>
            <a:tailEnd/>
          </a:ln>
        </p:spPr>
        <p:txBody>
          <a:bodyPr rot="0" vert="horz" wrap="square" lIns="91440" tIns="45720" rIns="91440" bIns="45720" anchor="t" anchorCtr="0">
            <a:noAutofit/>
          </a:bodyPr>
          <a:lstStyle/>
          <a:p>
            <a:pPr algn="ctr">
              <a:spcBef>
                <a:spcPts val="600"/>
              </a:spcBef>
            </a:pPr>
            <a:r>
              <a:rPr lang="fr-FR" sz="1400" b="1" dirty="0">
                <a:solidFill>
                  <a:srgbClr val="EB3B4B"/>
                </a:solidFill>
                <a:latin typeface="Calibri" panose="020F0502020204030204" pitchFamily="34" charset="0"/>
                <a:cs typeface="Times New Roman" panose="02020603050405020304" pitchFamily="18" charset="0"/>
              </a:rPr>
              <a:t>Dévolution des droits de propriété intellectuelle – </a:t>
            </a:r>
          </a:p>
          <a:p>
            <a:pPr algn="ctr">
              <a:spcBef>
                <a:spcPts val="600"/>
              </a:spcBef>
            </a:pPr>
            <a:r>
              <a:rPr lang="fr-FR" sz="1400" b="1" dirty="0">
                <a:solidFill>
                  <a:srgbClr val="EB3B4B"/>
                </a:solidFill>
                <a:latin typeface="Calibri" panose="020F0502020204030204" pitchFamily="34" charset="0"/>
                <a:cs typeface="Times New Roman" panose="02020603050405020304" pitchFamily="18" charset="0"/>
              </a:rPr>
              <a:t>Titularité des droits </a:t>
            </a:r>
          </a:p>
        </p:txBody>
      </p:sp>
      <p:pic>
        <p:nvPicPr>
          <p:cNvPr id="4" name="Image 3" descr="Une image contenant personne, femme, posant&#10;&#10;Description générée automatiquement">
            <a:extLst>
              <a:ext uri="{FF2B5EF4-FFF2-40B4-BE49-F238E27FC236}">
                <a16:creationId xmlns:a16="http://schemas.microsoft.com/office/drawing/2014/main" id="{8FEC1A0D-5406-4C0A-92AD-754768D91559}"/>
              </a:ext>
            </a:extLst>
          </p:cNvPr>
          <p:cNvPicPr>
            <a:picLocks noChangeAspect="1"/>
          </p:cNvPicPr>
          <p:nvPr/>
        </p:nvPicPr>
        <p:blipFill rotWithShape="1">
          <a:blip r:embed="rId8">
            <a:extLst>
              <a:ext uri="{28A0092B-C50C-407E-A947-70E740481C1C}">
                <a14:useLocalDpi xmlns:a14="http://schemas.microsoft.com/office/drawing/2010/main" val="0"/>
              </a:ext>
            </a:extLst>
          </a:blip>
          <a:srcRect t="-1" b="12285"/>
          <a:stretch/>
        </p:blipFill>
        <p:spPr>
          <a:xfrm>
            <a:off x="818278" y="7084637"/>
            <a:ext cx="1474776" cy="2105592"/>
          </a:xfrm>
          <a:prstGeom prst="rect">
            <a:avLst/>
          </a:prstGeom>
        </p:spPr>
      </p:pic>
      <p:pic>
        <p:nvPicPr>
          <p:cNvPr id="6" name="Image 5" descr="Une image contenant personne, intérieur&#10;&#10;Description générée automatiquement">
            <a:extLst>
              <a:ext uri="{FF2B5EF4-FFF2-40B4-BE49-F238E27FC236}">
                <a16:creationId xmlns:a16="http://schemas.microsoft.com/office/drawing/2014/main" id="{2888A5BB-858B-44D6-8338-478119DAA2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9848" y="7079403"/>
            <a:ext cx="1379213" cy="2070431"/>
          </a:xfrm>
          <a:prstGeom prst="rect">
            <a:avLst/>
          </a:prstGeom>
        </p:spPr>
      </p:pic>
    </p:spTree>
    <p:extLst>
      <p:ext uri="{BB962C8B-B14F-4D97-AF65-F5344CB8AC3E}">
        <p14:creationId xmlns:p14="http://schemas.microsoft.com/office/powerpoint/2010/main" val="14779050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722</Words>
  <Application>Microsoft Office PowerPoint</Application>
  <PresentationFormat>Personnalisé</PresentationFormat>
  <Paragraphs>36</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Cebrian</dc:creator>
  <cp:lastModifiedBy>Fanny Cebrian | Joffe &amp; Associés</cp:lastModifiedBy>
  <cp:revision>81</cp:revision>
  <cp:lastPrinted>2022-01-05T13:13:21Z</cp:lastPrinted>
  <dcterms:created xsi:type="dcterms:W3CDTF">2020-01-15T09:00:16Z</dcterms:created>
  <dcterms:modified xsi:type="dcterms:W3CDTF">2022-01-13T17:57:48Z</dcterms:modified>
</cp:coreProperties>
</file>